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98A4A9-1E37-43D6-923B-27313B8BB453}" v="1" dt="2023-12-15T20:39:41.9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327"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BC98A4A9-1E37-43D6-923B-27313B8BB453}"/>
    <pc:docChg chg="modSld addMainMaster delMainMaster">
      <pc:chgData name="Guest User" userId="" providerId="Windows Live" clId="Web-{BC98A4A9-1E37-43D6-923B-27313B8BB453}" dt="2023-12-15T20:39:41.980" v="0"/>
      <pc:docMkLst>
        <pc:docMk/>
      </pc:docMkLst>
      <pc:sldChg chg="mod modClrScheme chgLayout">
        <pc:chgData name="Guest User" userId="" providerId="Windows Live" clId="Web-{BC98A4A9-1E37-43D6-923B-27313B8BB453}" dt="2023-12-15T20:39:41.980" v="0"/>
        <pc:sldMkLst>
          <pc:docMk/>
          <pc:sldMk cId="0" sldId="256"/>
        </pc:sldMkLst>
      </pc:sldChg>
      <pc:sldChg chg="mod modClrScheme chgLayout">
        <pc:chgData name="Guest User" userId="" providerId="Windows Live" clId="Web-{BC98A4A9-1E37-43D6-923B-27313B8BB453}" dt="2023-12-15T20:39:41.980" v="0"/>
        <pc:sldMkLst>
          <pc:docMk/>
          <pc:sldMk cId="0" sldId="257"/>
        </pc:sldMkLst>
      </pc:sldChg>
      <pc:sldChg chg="mod modClrScheme chgLayout">
        <pc:chgData name="Guest User" userId="" providerId="Windows Live" clId="Web-{BC98A4A9-1E37-43D6-923B-27313B8BB453}" dt="2023-12-15T20:39:41.980" v="0"/>
        <pc:sldMkLst>
          <pc:docMk/>
          <pc:sldMk cId="0" sldId="258"/>
        </pc:sldMkLst>
      </pc:sldChg>
      <pc:sldChg chg="mod modClrScheme chgLayout">
        <pc:chgData name="Guest User" userId="" providerId="Windows Live" clId="Web-{BC98A4A9-1E37-43D6-923B-27313B8BB453}" dt="2023-12-15T20:39:41.980" v="0"/>
        <pc:sldMkLst>
          <pc:docMk/>
          <pc:sldMk cId="0" sldId="259"/>
        </pc:sldMkLst>
      </pc:sldChg>
      <pc:sldChg chg="mod modClrScheme chgLayout">
        <pc:chgData name="Guest User" userId="" providerId="Windows Live" clId="Web-{BC98A4A9-1E37-43D6-923B-27313B8BB453}" dt="2023-12-15T20:39:41.980" v="0"/>
        <pc:sldMkLst>
          <pc:docMk/>
          <pc:sldMk cId="0" sldId="260"/>
        </pc:sldMkLst>
      </pc:sldChg>
      <pc:sldChg chg="mod modClrScheme chgLayout">
        <pc:chgData name="Guest User" userId="" providerId="Windows Live" clId="Web-{BC98A4A9-1E37-43D6-923B-27313B8BB453}" dt="2023-12-15T20:39:41.980" v="0"/>
        <pc:sldMkLst>
          <pc:docMk/>
          <pc:sldMk cId="0" sldId="261"/>
        </pc:sldMkLst>
      </pc:sldChg>
      <pc:sldChg chg="mod modClrScheme chgLayout">
        <pc:chgData name="Guest User" userId="" providerId="Windows Live" clId="Web-{BC98A4A9-1E37-43D6-923B-27313B8BB453}" dt="2023-12-15T20:39:41.980" v="0"/>
        <pc:sldMkLst>
          <pc:docMk/>
          <pc:sldMk cId="0" sldId="262"/>
        </pc:sldMkLst>
      </pc:sldChg>
      <pc:sldChg chg="mod modClrScheme chgLayout">
        <pc:chgData name="Guest User" userId="" providerId="Windows Live" clId="Web-{BC98A4A9-1E37-43D6-923B-27313B8BB453}" dt="2023-12-15T20:39:41.980" v="0"/>
        <pc:sldMkLst>
          <pc:docMk/>
          <pc:sldMk cId="0" sldId="263"/>
        </pc:sldMkLst>
      </pc:sldChg>
      <pc:sldMasterChg chg="del delSldLayout">
        <pc:chgData name="Guest User" userId="" providerId="Windows Live" clId="Web-{BC98A4A9-1E37-43D6-923B-27313B8BB453}" dt="2023-12-15T20:39:41.980" v="0"/>
        <pc:sldMasterMkLst>
          <pc:docMk/>
          <pc:sldMasterMk cId="0" sldId="2147483648"/>
        </pc:sldMasterMkLst>
        <pc:sldLayoutChg chg="del">
          <pc:chgData name="Guest User" userId="" providerId="Windows Live" clId="Web-{BC98A4A9-1E37-43D6-923B-27313B8BB453}" dt="2023-12-15T20:39:41.980" v="0"/>
          <pc:sldLayoutMkLst>
            <pc:docMk/>
            <pc:sldMasterMk cId="0" sldId="2147483648"/>
            <pc:sldLayoutMk cId="0" sldId="2147483649"/>
          </pc:sldLayoutMkLst>
        </pc:sldLayoutChg>
      </pc:sldMasterChg>
      <pc:sldMasterChg chg="add addSldLayout modSldLayout">
        <pc:chgData name="Guest User" userId="" providerId="Windows Live" clId="Web-{BC98A4A9-1E37-43D6-923B-27313B8BB453}" dt="2023-12-15T20:39:41.980" v="0"/>
        <pc:sldMasterMkLst>
          <pc:docMk/>
          <pc:sldMasterMk cId="1149399336" sldId="2147483650"/>
        </pc:sldMasterMkLst>
        <pc:sldLayoutChg chg="add mod replId">
          <pc:chgData name="Guest User" userId="" providerId="Windows Live" clId="Web-{BC98A4A9-1E37-43D6-923B-27313B8BB453}" dt="2023-12-15T20:39:41.980" v="0"/>
          <pc:sldLayoutMkLst>
            <pc:docMk/>
            <pc:sldMasterMk cId="1149399336" sldId="2147483650"/>
            <pc:sldLayoutMk cId="1954494953" sldId="2147483651"/>
          </pc:sldLayoutMkLst>
        </pc:sldLayoutChg>
        <pc:sldLayoutChg chg="add mod replId">
          <pc:chgData name="Guest User" userId="" providerId="Windows Live" clId="Web-{BC98A4A9-1E37-43D6-923B-27313B8BB453}" dt="2023-12-15T20:39:41.980" v="0"/>
          <pc:sldLayoutMkLst>
            <pc:docMk/>
            <pc:sldMasterMk cId="1149399336" sldId="2147483650"/>
            <pc:sldLayoutMk cId="332946134" sldId="2147483652"/>
          </pc:sldLayoutMkLst>
        </pc:sldLayoutChg>
        <pc:sldLayoutChg chg="add mod replId">
          <pc:chgData name="Guest User" userId="" providerId="Windows Live" clId="Web-{BC98A4A9-1E37-43D6-923B-27313B8BB453}" dt="2023-12-15T20:39:41.980" v="0"/>
          <pc:sldLayoutMkLst>
            <pc:docMk/>
            <pc:sldMasterMk cId="1149399336" sldId="2147483650"/>
            <pc:sldLayoutMk cId="72193212" sldId="2147483653"/>
          </pc:sldLayoutMkLst>
        </pc:sldLayoutChg>
        <pc:sldLayoutChg chg="add mod replId">
          <pc:chgData name="Guest User" userId="" providerId="Windows Live" clId="Web-{BC98A4A9-1E37-43D6-923B-27313B8BB453}" dt="2023-12-15T20:39:41.980" v="0"/>
          <pc:sldLayoutMkLst>
            <pc:docMk/>
            <pc:sldMasterMk cId="1149399336" sldId="2147483650"/>
            <pc:sldLayoutMk cId="2818550355" sldId="2147483654"/>
          </pc:sldLayoutMkLst>
        </pc:sldLayoutChg>
        <pc:sldLayoutChg chg="add mod replId">
          <pc:chgData name="Guest User" userId="" providerId="Windows Live" clId="Web-{BC98A4A9-1E37-43D6-923B-27313B8BB453}" dt="2023-12-15T20:39:41.980" v="0"/>
          <pc:sldLayoutMkLst>
            <pc:docMk/>
            <pc:sldMasterMk cId="1149399336" sldId="2147483650"/>
            <pc:sldLayoutMk cId="1666510924" sldId="2147483655"/>
          </pc:sldLayoutMkLst>
        </pc:sldLayoutChg>
        <pc:sldLayoutChg chg="add mod replId">
          <pc:chgData name="Guest User" userId="" providerId="Windows Live" clId="Web-{BC98A4A9-1E37-43D6-923B-27313B8BB453}" dt="2023-12-15T20:39:41.980" v="0"/>
          <pc:sldLayoutMkLst>
            <pc:docMk/>
            <pc:sldMasterMk cId="1149399336" sldId="2147483650"/>
            <pc:sldLayoutMk cId="811006883" sldId="2147483656"/>
          </pc:sldLayoutMkLst>
        </pc:sldLayoutChg>
        <pc:sldLayoutChg chg="add mod replId">
          <pc:chgData name="Guest User" userId="" providerId="Windows Live" clId="Web-{BC98A4A9-1E37-43D6-923B-27313B8BB453}" dt="2023-12-15T20:39:41.980" v="0"/>
          <pc:sldLayoutMkLst>
            <pc:docMk/>
            <pc:sldMasterMk cId="1149399336" sldId="2147483650"/>
            <pc:sldLayoutMk cId="738363761" sldId="2147483657"/>
          </pc:sldLayoutMkLst>
        </pc:sldLayoutChg>
        <pc:sldLayoutChg chg="add mod replId">
          <pc:chgData name="Guest User" userId="" providerId="Windows Live" clId="Web-{BC98A4A9-1E37-43D6-923B-27313B8BB453}" dt="2023-12-15T20:39:41.980" v="0"/>
          <pc:sldLayoutMkLst>
            <pc:docMk/>
            <pc:sldMasterMk cId="1149399336" sldId="2147483650"/>
            <pc:sldLayoutMk cId="707157672" sldId="2147483658"/>
          </pc:sldLayoutMkLst>
        </pc:sldLayoutChg>
        <pc:sldLayoutChg chg="add mod replId">
          <pc:chgData name="Guest User" userId="" providerId="Windows Live" clId="Web-{BC98A4A9-1E37-43D6-923B-27313B8BB453}" dt="2023-12-15T20:39:41.980" v="0"/>
          <pc:sldLayoutMkLst>
            <pc:docMk/>
            <pc:sldMasterMk cId="1149399336" sldId="2147483650"/>
            <pc:sldLayoutMk cId="232520360" sldId="2147483659"/>
          </pc:sldLayoutMkLst>
        </pc:sldLayoutChg>
        <pc:sldLayoutChg chg="add mod replId">
          <pc:chgData name="Guest User" userId="" providerId="Windows Live" clId="Web-{BC98A4A9-1E37-43D6-923B-27313B8BB453}" dt="2023-12-15T20:39:41.980" v="0"/>
          <pc:sldLayoutMkLst>
            <pc:docMk/>
            <pc:sldMasterMk cId="1149399336" sldId="2147483650"/>
            <pc:sldLayoutMk cId="1463292151" sldId="2147483660"/>
          </pc:sldLayoutMkLst>
        </pc:sldLayoutChg>
        <pc:sldLayoutChg chg="add mod replId">
          <pc:chgData name="Guest User" userId="" providerId="Windows Live" clId="Web-{BC98A4A9-1E37-43D6-923B-27313B8BB453}" dt="2023-12-15T20:39:41.980" v="0"/>
          <pc:sldLayoutMkLst>
            <pc:docMk/>
            <pc:sldMasterMk cId="1149399336" sldId="2147483650"/>
            <pc:sldLayoutMk cId="1544411018" sldId="2147483661"/>
          </pc:sldLayoutMkLst>
        </pc:sldLayoutChg>
        <pc:sldLayoutChg chg="add mod replId">
          <pc:chgData name="Guest User" userId="" providerId="Windows Live" clId="Web-{BC98A4A9-1E37-43D6-923B-27313B8BB453}" dt="2023-12-15T20:39:41.980" v="0"/>
          <pc:sldLayoutMkLst>
            <pc:docMk/>
            <pc:sldMasterMk cId="1149399336" sldId="2147483650"/>
            <pc:sldLayoutMk cId="1047144917" sldId="2147483662"/>
          </pc:sldLayoutMkLst>
        </pc:sldLayoutChg>
      </pc:sldMaster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06B698E0-32B2-4822-B9C0-D64B1BE0CD63}" type="datetimeFigureOut">
              <a:t>12/17/2023</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E71D2869-8225-41ED-B432-94C85C8FB25F}" type="slidenum">
              <a:t>‹#›</a:t>
            </a:fld>
            <a:endParaRPr lang="en-US"/>
          </a:p>
        </p:txBody>
      </p:sp>
    </p:spTree>
    <p:extLst>
      <p:ext uri="{BB962C8B-B14F-4D97-AF65-F5344CB8AC3E}">
        <p14:creationId xmlns:p14="http://schemas.microsoft.com/office/powerpoint/2010/main" val="2787363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914400"/>
            <a:ext cx="10969943" cy="6400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1124315" y="914400"/>
            <a:ext cx="3510382" cy="64008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283818" y="1558138"/>
            <a:ext cx="8778240" cy="3906317"/>
          </a:xfrm>
        </p:spPr>
        <p:txBody>
          <a:bodyPr anchor="b">
            <a:normAutofit/>
          </a:bodyPr>
          <a:lstStyle>
            <a:lvl1pPr algn="l">
              <a:defRPr sz="10489" spc="-178" baseline="0">
                <a:solidFill>
                  <a:srgbClr val="FFFFFF"/>
                </a:solidFill>
              </a:defRPr>
            </a:lvl1pPr>
          </a:lstStyle>
          <a:p>
            <a:r>
              <a:rPr lang="en-US" dirty="0"/>
              <a:t>Click to edit Master title style</a:t>
            </a:r>
          </a:p>
        </p:txBody>
      </p:sp>
      <p:sp>
        <p:nvSpPr>
          <p:cNvPr id="3" name="Subtitle 2"/>
          <p:cNvSpPr>
            <a:spLocks noGrp="1"/>
          </p:cNvSpPr>
          <p:nvPr>
            <p:ph type="subTitle" idx="1"/>
          </p:nvPr>
        </p:nvSpPr>
        <p:spPr>
          <a:xfrm>
            <a:off x="1320018" y="5604295"/>
            <a:ext cx="8778240" cy="1097280"/>
          </a:xfrm>
        </p:spPr>
        <p:txBody>
          <a:bodyPr anchor="t">
            <a:normAutofit/>
          </a:bodyPr>
          <a:lstStyle>
            <a:lvl1pPr marL="0" indent="0" algn="l">
              <a:buNone/>
              <a:defRPr sz="3911" cap="none" spc="0" baseline="0">
                <a:solidFill>
                  <a:schemeClr val="accent1">
                    <a:lumMod val="20000"/>
                    <a:lumOff val="80000"/>
                  </a:schemeClr>
                </a:solidFill>
              </a:defRPr>
            </a:lvl1pPr>
            <a:lvl2pPr marL="812810" indent="0" algn="ctr">
              <a:buNone/>
              <a:defRPr sz="3911"/>
            </a:lvl2pPr>
            <a:lvl3pPr marL="1625620" indent="0" algn="ctr">
              <a:buNone/>
              <a:defRPr sz="3911"/>
            </a:lvl3pPr>
            <a:lvl4pPr marL="2438430" indent="0" algn="ctr">
              <a:buNone/>
              <a:defRPr sz="3556"/>
            </a:lvl4pPr>
            <a:lvl5pPr marL="3251241" indent="0" algn="ctr">
              <a:buNone/>
              <a:defRPr sz="3556"/>
            </a:lvl5pPr>
            <a:lvl6pPr marL="4064051" indent="0" algn="ctr">
              <a:buNone/>
              <a:defRPr sz="3556"/>
            </a:lvl6pPr>
            <a:lvl7pPr marL="4876861" indent="0" algn="ctr">
              <a:buNone/>
              <a:defRPr sz="3556"/>
            </a:lvl7pPr>
            <a:lvl8pPr marL="5689671" indent="0" algn="ctr">
              <a:buNone/>
              <a:defRPr sz="3556"/>
            </a:lvl8pPr>
            <a:lvl9pPr marL="6502481" indent="0" algn="ctr">
              <a:buNone/>
              <a:defRPr sz="3556"/>
            </a:lvl9pPr>
          </a:lstStyle>
          <a:p>
            <a:r>
              <a:rPr lang="en-US" dirty="0"/>
              <a:t>Click to edit Master subtitle style</a:t>
            </a:r>
          </a:p>
        </p:txBody>
      </p:sp>
      <p:sp>
        <p:nvSpPr>
          <p:cNvPr id="4" name="Date Placeholder 3"/>
          <p:cNvSpPr>
            <a:spLocks noGrp="1"/>
          </p:cNvSpPr>
          <p:nvPr>
            <p:ph type="dt" sz="half" idx="10"/>
          </p:nvPr>
        </p:nvSpPr>
        <p:spPr/>
        <p:txBody>
          <a:bodyPr/>
          <a:lstStyle/>
          <a:p>
            <a:fld id="{5586B75A-687E-405C-8A0B-8D00578BA2C3}" type="datetimeFigureOut">
              <a:rPr lang="en-US" dirty="0"/>
              <a:pPr/>
              <a:t>12/17/2023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1954494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586B75A-687E-405C-8A0B-8D00578BA2C3}" type="datetimeFigureOut">
              <a:rPr lang="en-US" dirty="0"/>
              <a:pPr/>
              <a:t>12/17/2023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1463292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57200" y="1188720"/>
            <a:ext cx="3383280" cy="5943600"/>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4641494" y="1042416"/>
            <a:ext cx="8778240" cy="6144768"/>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586B75A-687E-405C-8A0B-8D00578BA2C3}" type="datetimeFigureOut">
              <a:rPr lang="en-US" dirty="0"/>
              <a:pPr/>
              <a:t>12/17/2023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15444110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7144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586B75A-687E-405C-8A0B-8D00578BA2C3}" type="datetimeFigureOut">
              <a:rPr lang="en-US" dirty="0"/>
              <a:pPr/>
              <a:t>12/17/2023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332946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41494" y="1558138"/>
            <a:ext cx="8778240" cy="3906317"/>
          </a:xfrm>
        </p:spPr>
        <p:txBody>
          <a:bodyPr anchor="b">
            <a:normAutofit/>
          </a:bodyPr>
          <a:lstStyle>
            <a:lvl1pPr>
              <a:defRPr sz="10489" b="0" spc="-178" baseline="0">
                <a:solidFill>
                  <a:schemeClr val="tx1">
                    <a:lumMod val="65000"/>
                    <a:lumOff val="35000"/>
                  </a:schemeClr>
                </a:solidFill>
              </a:defRPr>
            </a:lvl1pPr>
          </a:lstStyle>
          <a:p>
            <a:r>
              <a:rPr lang="en-US" dirty="0"/>
              <a:t>Click to edit Master title style</a:t>
            </a:r>
          </a:p>
        </p:txBody>
      </p:sp>
      <p:sp>
        <p:nvSpPr>
          <p:cNvPr id="3" name="Text Placeholder 2"/>
          <p:cNvSpPr>
            <a:spLocks noGrp="1"/>
          </p:cNvSpPr>
          <p:nvPr>
            <p:ph type="body" idx="1"/>
          </p:nvPr>
        </p:nvSpPr>
        <p:spPr>
          <a:xfrm>
            <a:off x="4663440" y="5607101"/>
            <a:ext cx="8778240" cy="1097280"/>
          </a:xfrm>
        </p:spPr>
        <p:txBody>
          <a:bodyPr anchor="t">
            <a:normAutofit/>
          </a:bodyPr>
          <a:lstStyle>
            <a:lvl1pPr marL="0" indent="0">
              <a:buNone/>
              <a:defRPr sz="3911" cap="none" spc="0" baseline="0">
                <a:solidFill>
                  <a:schemeClr val="tx1">
                    <a:lumMod val="65000"/>
                    <a:lumOff val="3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12/17/2023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72193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641494" y="1042416"/>
            <a:ext cx="4169664" cy="6144768"/>
          </a:xfrm>
        </p:spPr>
        <p:txBody>
          <a:bodyPr/>
          <a:lstStyle>
            <a:lvl1pPr>
              <a:defRPr sz="3556"/>
            </a:lvl1pPr>
            <a:lvl2pPr>
              <a:defRPr sz="3200"/>
            </a:lvl2pPr>
            <a:lvl3pPr>
              <a:defRPr sz="2844"/>
            </a:lvl3pPr>
            <a:lvl4pPr>
              <a:defRPr sz="2489"/>
            </a:lvl4pPr>
            <a:lvl5pPr>
              <a:defRPr sz="2489"/>
            </a:lvl5pPr>
            <a:lvl6pPr>
              <a:defRPr sz="2489"/>
            </a:lvl6pPr>
            <a:lvl7pPr>
              <a:defRPr sz="2489"/>
            </a:lvl7pPr>
            <a:lvl8pPr>
              <a:defRPr sz="2489"/>
            </a:lvl8pPr>
            <a:lvl9pPr>
              <a:defRPr sz="248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9381744" y="1042416"/>
            <a:ext cx="4169664" cy="6144768"/>
          </a:xfrm>
        </p:spPr>
        <p:txBody>
          <a:bodyPr/>
          <a:lstStyle>
            <a:lvl1pPr>
              <a:defRPr sz="3556"/>
            </a:lvl1pPr>
            <a:lvl2pPr>
              <a:defRPr sz="3200"/>
            </a:lvl2pPr>
            <a:lvl3pPr>
              <a:defRPr sz="2844"/>
            </a:lvl3pPr>
            <a:lvl4pPr>
              <a:defRPr sz="2489"/>
            </a:lvl4pPr>
            <a:lvl5pPr>
              <a:defRPr sz="2489"/>
            </a:lvl5pPr>
            <a:lvl6pPr>
              <a:defRPr sz="2489"/>
            </a:lvl6pPr>
            <a:lvl7pPr>
              <a:defRPr sz="2489"/>
            </a:lvl7pPr>
            <a:lvl8pPr>
              <a:defRPr sz="2489"/>
            </a:lvl8pPr>
            <a:lvl9pPr>
              <a:defRPr sz="248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sz="half" idx="10"/>
          </p:nvPr>
        </p:nvSpPr>
        <p:spPr/>
        <p:txBody>
          <a:bodyPr/>
          <a:lstStyle/>
          <a:p>
            <a:fld id="{5586B75A-687E-405C-8A0B-8D00578BA2C3}" type="datetimeFigureOut">
              <a:rPr lang="en-US" dirty="0"/>
              <a:pPr/>
              <a:t>12/17/2023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2818550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4641494" y="1228303"/>
            <a:ext cx="4169664" cy="969264"/>
          </a:xfrm>
        </p:spPr>
        <p:txBody>
          <a:bodyPr anchor="b">
            <a:normAutofit/>
          </a:bodyPr>
          <a:lstStyle>
            <a:lvl1pPr marL="0" indent="0">
              <a:spcBef>
                <a:spcPts val="0"/>
              </a:spcBef>
              <a:buNone/>
              <a:defRPr sz="3556" b="1">
                <a:solidFill>
                  <a:schemeClr val="tx1">
                    <a:lumMod val="65000"/>
                    <a:lumOff val="35000"/>
                  </a:schemeClr>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dirty="0"/>
              <a:t>Click to edit Master text styles</a:t>
            </a:r>
          </a:p>
        </p:txBody>
      </p:sp>
      <p:sp>
        <p:nvSpPr>
          <p:cNvPr id="4" name="Content Placeholder 3"/>
          <p:cNvSpPr>
            <a:spLocks noGrp="1"/>
          </p:cNvSpPr>
          <p:nvPr>
            <p:ph sz="half" idx="2"/>
          </p:nvPr>
        </p:nvSpPr>
        <p:spPr>
          <a:xfrm>
            <a:off x="4641494" y="2317123"/>
            <a:ext cx="4169664" cy="4828032"/>
          </a:xfrm>
        </p:spPr>
        <p:txBody>
          <a:bodyPr/>
          <a:lstStyle>
            <a:lvl1pPr>
              <a:defRPr sz="3556"/>
            </a:lvl1pPr>
            <a:lvl2pPr>
              <a:defRPr sz="3200"/>
            </a:lvl2pPr>
            <a:lvl3pPr>
              <a:defRPr sz="2844"/>
            </a:lvl3pPr>
            <a:lvl4pPr>
              <a:defRPr sz="2489"/>
            </a:lvl4pPr>
            <a:lvl5pPr>
              <a:defRPr sz="2489"/>
            </a:lvl5pPr>
            <a:lvl6pPr>
              <a:defRPr sz="2489"/>
            </a:lvl6pPr>
            <a:lvl7pPr>
              <a:defRPr sz="2489"/>
            </a:lvl7pPr>
            <a:lvl8pPr>
              <a:defRPr sz="2489"/>
            </a:lvl8pPr>
            <a:lvl9pPr>
              <a:defRPr sz="248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9382156" y="1228304"/>
            <a:ext cx="4169664" cy="975805"/>
          </a:xfrm>
        </p:spPr>
        <p:txBody>
          <a:bodyPr anchor="b">
            <a:normAutofit/>
          </a:bodyPr>
          <a:lstStyle>
            <a:lvl1pPr marL="0" indent="0">
              <a:spcBef>
                <a:spcPts val="0"/>
              </a:spcBef>
              <a:buNone/>
              <a:defRPr sz="3556" b="1">
                <a:solidFill>
                  <a:schemeClr val="tx1">
                    <a:lumMod val="65000"/>
                    <a:lumOff val="35000"/>
                  </a:schemeClr>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dirty="0"/>
              <a:t>Click to edit Master text styles</a:t>
            </a:r>
          </a:p>
        </p:txBody>
      </p:sp>
      <p:sp>
        <p:nvSpPr>
          <p:cNvPr id="6" name="Content Placeholder 5"/>
          <p:cNvSpPr>
            <a:spLocks noGrp="1"/>
          </p:cNvSpPr>
          <p:nvPr>
            <p:ph sz="quarter" idx="4"/>
          </p:nvPr>
        </p:nvSpPr>
        <p:spPr>
          <a:xfrm>
            <a:off x="9382156" y="2317123"/>
            <a:ext cx="4169664" cy="4828032"/>
          </a:xfrm>
        </p:spPr>
        <p:txBody>
          <a:bodyPr/>
          <a:lstStyle>
            <a:lvl1pPr>
              <a:defRPr sz="3556"/>
            </a:lvl1pPr>
            <a:lvl2pPr>
              <a:defRPr sz="3200"/>
            </a:lvl2pPr>
            <a:lvl3pPr>
              <a:defRPr sz="2844"/>
            </a:lvl3pPr>
            <a:lvl4pPr>
              <a:defRPr sz="2489"/>
            </a:lvl4pPr>
            <a:lvl5pPr>
              <a:defRPr sz="2489"/>
            </a:lvl5pPr>
            <a:lvl6pPr>
              <a:defRPr sz="2489"/>
            </a:lvl6pPr>
            <a:lvl7pPr>
              <a:defRPr sz="2489"/>
            </a:lvl7pPr>
            <a:lvl8pPr>
              <a:defRPr sz="2489"/>
            </a:lvl8pPr>
            <a:lvl9pPr>
              <a:defRPr sz="248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1"/>
          <p:cNvSpPr>
            <a:spLocks noGrp="1"/>
          </p:cNvSpPr>
          <p:nvPr>
            <p:ph type="dt" sz="half" idx="10"/>
          </p:nvPr>
        </p:nvSpPr>
        <p:spPr/>
        <p:txBody>
          <a:bodyPr/>
          <a:lstStyle/>
          <a:p>
            <a:fld id="{5586B75A-687E-405C-8A0B-8D00578BA2C3}" type="datetimeFigureOut">
              <a:rPr lang="en-US" dirty="0"/>
              <a:pPr/>
              <a:t>12/17/2023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1666510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2" name="Date Placeholder 1"/>
          <p:cNvSpPr>
            <a:spLocks noGrp="1"/>
          </p:cNvSpPr>
          <p:nvPr>
            <p:ph type="dt" sz="half" idx="10"/>
          </p:nvPr>
        </p:nvSpPr>
        <p:spPr/>
        <p:txBody>
          <a:bodyPr/>
          <a:lstStyle/>
          <a:p>
            <a:fld id="{5586B75A-687E-405C-8A0B-8D00578BA2C3}" type="datetimeFigureOut">
              <a:rPr lang="en-US" dirty="0"/>
              <a:pPr/>
              <a:t>12/17/2023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811006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12/17/2023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738363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7238" y="1371600"/>
            <a:ext cx="3401568" cy="2852928"/>
          </a:xfrm>
        </p:spPr>
        <p:txBody>
          <a:bodyPr anchor="b">
            <a:normAutofit/>
          </a:bodyPr>
          <a:lstStyle>
            <a:lvl1pPr>
              <a:defRPr sz="5689" b="0" baseline="0"/>
            </a:lvl1pPr>
          </a:lstStyle>
          <a:p>
            <a:r>
              <a:rPr lang="en-US" dirty="0"/>
              <a:t>Click to edit Master title style</a:t>
            </a:r>
          </a:p>
        </p:txBody>
      </p:sp>
      <p:sp>
        <p:nvSpPr>
          <p:cNvPr id="3" name="Content Placeholder 2"/>
          <p:cNvSpPr>
            <a:spLocks noGrp="1"/>
          </p:cNvSpPr>
          <p:nvPr>
            <p:ph idx="1"/>
          </p:nvPr>
        </p:nvSpPr>
        <p:spPr>
          <a:xfrm>
            <a:off x="4641494" y="1042416"/>
            <a:ext cx="8778240" cy="6144768"/>
          </a:xfrm>
        </p:spPr>
        <p:txBody>
          <a:bodyPr/>
          <a:lstStyle>
            <a:lvl1pPr>
              <a:defRPr sz="3556"/>
            </a:lvl1pPr>
            <a:lvl2pPr>
              <a:defRPr sz="3200"/>
            </a:lvl2pPr>
            <a:lvl3pPr>
              <a:defRPr sz="2844"/>
            </a:lvl3pPr>
            <a:lvl4pPr>
              <a:defRPr sz="2489"/>
            </a:lvl4pPr>
            <a:lvl5pPr>
              <a:defRPr sz="2489"/>
            </a:lvl5pPr>
            <a:lvl6pPr>
              <a:defRPr sz="2489"/>
            </a:lvl6pPr>
            <a:lvl7pPr>
              <a:defRPr sz="2489"/>
            </a:lvl7pPr>
            <a:lvl8pPr>
              <a:defRPr sz="2489"/>
            </a:lvl8pPr>
            <a:lvl9pPr>
              <a:defRPr sz="248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307238" y="4193011"/>
            <a:ext cx="3401568" cy="2786388"/>
          </a:xfrm>
        </p:spPr>
        <p:txBody>
          <a:bodyPr anchor="t">
            <a:normAutofit/>
          </a:bodyPr>
          <a:lstStyle>
            <a:lvl1pPr marL="0" indent="0">
              <a:lnSpc>
                <a:spcPct val="100000"/>
              </a:lnSpc>
              <a:buNone/>
              <a:defRPr sz="2489">
                <a:solidFill>
                  <a:srgbClr val="FFFFFF"/>
                </a:solidFill>
              </a:defRPr>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dirty="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12/17/2023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707157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7238" y="1371600"/>
            <a:ext cx="3401568" cy="2852928"/>
          </a:xfrm>
        </p:spPr>
        <p:txBody>
          <a:bodyPr anchor="b">
            <a:normAutofit/>
          </a:bodyPr>
          <a:lstStyle>
            <a:lvl1pPr>
              <a:defRPr sz="5689" b="0"/>
            </a:lvl1pPr>
          </a:lstStyle>
          <a:p>
            <a:r>
              <a:rPr lang="en-US" dirty="0"/>
              <a:t>Click to edit Master title style</a:t>
            </a:r>
          </a:p>
        </p:txBody>
      </p:sp>
      <p:sp>
        <p:nvSpPr>
          <p:cNvPr id="3" name="Picture Placeholder 2"/>
          <p:cNvSpPr>
            <a:spLocks noGrp="1" noChangeAspect="1"/>
          </p:cNvSpPr>
          <p:nvPr>
            <p:ph type="pic" idx="1"/>
          </p:nvPr>
        </p:nvSpPr>
        <p:spPr>
          <a:xfrm>
            <a:off x="4284773" y="920903"/>
            <a:ext cx="9738276" cy="6397142"/>
          </a:xfrm>
          <a:solidFill>
            <a:schemeClr val="bg1">
              <a:lumMod val="75000"/>
            </a:schemeClr>
          </a:solidFill>
        </p:spPr>
        <p:txBody>
          <a:bodyPr anchor="t"/>
          <a:lstStyle>
            <a:lvl1pPr marL="0" indent="0">
              <a:buNone/>
              <a:defRPr sz="5689"/>
            </a:lvl1pPr>
            <a:lvl2pPr marL="812810" indent="0">
              <a:buNone/>
              <a:defRPr sz="4978"/>
            </a:lvl2pPr>
            <a:lvl3pPr marL="1625620" indent="0">
              <a:buNone/>
              <a:defRPr sz="4267"/>
            </a:lvl3pPr>
            <a:lvl4pPr marL="2438430" indent="0">
              <a:buNone/>
              <a:defRPr sz="3556"/>
            </a:lvl4pPr>
            <a:lvl5pPr marL="3251241" indent="0">
              <a:buNone/>
              <a:defRPr sz="3556"/>
            </a:lvl5pPr>
            <a:lvl6pPr marL="4064051" indent="0">
              <a:buNone/>
              <a:defRPr sz="3556"/>
            </a:lvl6pPr>
            <a:lvl7pPr marL="4876861" indent="0">
              <a:buNone/>
              <a:defRPr sz="3556"/>
            </a:lvl7pPr>
            <a:lvl8pPr marL="5689671" indent="0">
              <a:buNone/>
              <a:defRPr sz="3556"/>
            </a:lvl8pPr>
            <a:lvl9pPr marL="6502481" indent="0">
              <a:buNone/>
              <a:defRPr sz="3556"/>
            </a:lvl9pPr>
          </a:lstStyle>
          <a:p>
            <a:endParaRPr lang="en-US" dirty="0"/>
          </a:p>
        </p:txBody>
      </p:sp>
      <p:sp>
        <p:nvSpPr>
          <p:cNvPr id="4" name="Text Placeholder 3"/>
          <p:cNvSpPr>
            <a:spLocks noGrp="1"/>
          </p:cNvSpPr>
          <p:nvPr>
            <p:ph type="body" sz="half" idx="2"/>
          </p:nvPr>
        </p:nvSpPr>
        <p:spPr>
          <a:xfrm>
            <a:off x="307238" y="4191610"/>
            <a:ext cx="3401568" cy="2787091"/>
          </a:xfrm>
        </p:spPr>
        <p:txBody>
          <a:bodyPr anchor="t">
            <a:normAutofit/>
          </a:bodyPr>
          <a:lstStyle>
            <a:lvl1pPr marL="0" indent="0">
              <a:lnSpc>
                <a:spcPct val="100000"/>
              </a:lnSpc>
              <a:buNone/>
              <a:defRPr sz="2489">
                <a:solidFill>
                  <a:srgbClr val="FFFFFF"/>
                </a:solidFill>
              </a:defRPr>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dirty="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12/17/2023</a:t>
            </a:fld>
            <a:endParaRPr lang="en-US" dirty="0"/>
          </a:p>
        </p:txBody>
      </p:sp>
      <p:sp>
        <p:nvSpPr>
          <p:cNvPr id="9" name="Footer Placeholder 8"/>
          <p:cNvSpPr>
            <a:spLocks noGrp="1"/>
          </p:cNvSpPr>
          <p:nvPr>
            <p:ph type="ftr" sz="quarter" idx="11"/>
          </p:nvPr>
        </p:nvSpPr>
        <p:spPr>
          <a:xfrm>
            <a:off x="4198922" y="7627621"/>
            <a:ext cx="7093820" cy="438150"/>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2325203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910743"/>
            <a:ext cx="4132308" cy="639714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303503" y="1348605"/>
            <a:ext cx="3536978" cy="5521420"/>
          </a:xfrm>
          <a:prstGeom prst="rect">
            <a:avLst/>
          </a:prstGeom>
        </p:spPr>
        <p:txBody>
          <a:bodyPr vert="horz" lIns="91440" tIns="45720" rIns="91440" bIns="45720" rtlCol="0" anchor="ctr">
            <a:normAutofit/>
          </a:bodyPr>
          <a:lstStyle/>
          <a:p>
            <a:r>
              <a:rPr lang="en-US" dirty="0"/>
              <a:t>Click to edit Master title style</a:t>
            </a:r>
          </a:p>
        </p:txBody>
      </p:sp>
      <p:sp>
        <p:nvSpPr>
          <p:cNvPr id="38" name="Rectangle 37"/>
          <p:cNvSpPr/>
          <p:nvPr/>
        </p:nvSpPr>
        <p:spPr>
          <a:xfrm>
            <a:off x="14179037" y="910743"/>
            <a:ext cx="460858" cy="639714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4643122" y="1036930"/>
            <a:ext cx="8778240" cy="6144768"/>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314958" y="7627621"/>
            <a:ext cx="3291840" cy="438150"/>
          </a:xfrm>
          <a:prstGeom prst="rect">
            <a:avLst/>
          </a:prstGeom>
        </p:spPr>
        <p:txBody>
          <a:bodyPr vert="horz" lIns="91440" tIns="45720" rIns="91440" bIns="45720" rtlCol="0" anchor="ctr"/>
          <a:lstStyle>
            <a:lvl1pPr algn="l">
              <a:defRPr sz="1956">
                <a:solidFill>
                  <a:schemeClr val="tx1">
                    <a:lumMod val="50000"/>
                    <a:lumOff val="50000"/>
                  </a:schemeClr>
                </a:solidFill>
              </a:defRPr>
            </a:lvl1pPr>
          </a:lstStyle>
          <a:p>
            <a:fld id="{5586B75A-687E-405C-8A0B-8D00578BA2C3}" type="datetimeFigureOut">
              <a:rPr lang="en-US" dirty="0"/>
              <a:pPr/>
              <a:t>12/17/2023</a:t>
            </a:fld>
            <a:endParaRPr lang="en-US" dirty="0"/>
          </a:p>
        </p:txBody>
      </p:sp>
      <p:sp>
        <p:nvSpPr>
          <p:cNvPr id="5" name="Footer Placeholder 4"/>
          <p:cNvSpPr>
            <a:spLocks noGrp="1"/>
          </p:cNvSpPr>
          <p:nvPr>
            <p:ph type="ftr" sz="quarter" idx="3"/>
          </p:nvPr>
        </p:nvSpPr>
        <p:spPr>
          <a:xfrm>
            <a:off x="4643122" y="7627621"/>
            <a:ext cx="7093820" cy="438150"/>
          </a:xfrm>
          <a:prstGeom prst="rect">
            <a:avLst/>
          </a:prstGeom>
        </p:spPr>
        <p:txBody>
          <a:bodyPr vert="horz" lIns="91440" tIns="45720" rIns="91440" bIns="45720" rtlCol="0" anchor="ctr"/>
          <a:lstStyle>
            <a:lvl1pPr algn="l">
              <a:defRPr sz="1956">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2760963" y="7627621"/>
            <a:ext cx="1837112" cy="438150"/>
          </a:xfrm>
          <a:prstGeom prst="rect">
            <a:avLst/>
          </a:prstGeom>
        </p:spPr>
        <p:txBody>
          <a:bodyPr vert="horz" lIns="91440" tIns="45720" rIns="91440" bIns="45720" rtlCol="0" anchor="ctr"/>
          <a:lstStyle>
            <a:lvl1pPr algn="r">
              <a:defRPr sz="2133" b="1">
                <a:solidFill>
                  <a:schemeClr val="accent1"/>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1149399336"/>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hyperlink" Target="https://gamma.app" TargetMode="Externa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hyperlink" Target="https://gamma.app" TargetMode="Externa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hyperlink" Target="https://gamma.app" TargetMode="External"/><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hyperlink" Target="https://gamma.app" TargetMode="Externa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35900" y="0"/>
            <a:ext cx="14630400" cy="8229600"/>
          </a:xfrm>
          <a:prstGeom prst="rect">
            <a:avLst/>
          </a:prstGeom>
          <a:solidFill>
            <a:srgbClr val="FFFFFF">
              <a:alpha val="75000"/>
            </a:srgbClr>
          </a:solidFill>
          <a:ln w="12144">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21611" y="1431250"/>
            <a:ext cx="7673578" cy="2940844"/>
          </a:xfrm>
          <a:prstGeom prst="rect">
            <a:avLst/>
          </a:prstGeom>
          <a:noFill/>
          <a:ln/>
        </p:spPr>
        <p:txBody>
          <a:bodyPr wrap="square" rtlCol="0" anchor="t"/>
          <a:lstStyle/>
          <a:p>
            <a:pPr marL="0" indent="0">
              <a:lnSpc>
                <a:spcPts val="5789"/>
              </a:lnSpc>
              <a:buNone/>
            </a:pPr>
            <a:r>
              <a:rPr lang="en-US" sz="4631" b="1" dirty="0">
                <a:solidFill>
                  <a:srgbClr val="000000"/>
                </a:solidFill>
                <a:latin typeface="p22-mackinac-pro" pitchFamily="34" charset="0"/>
                <a:ea typeface="p22-mackinac-pro" pitchFamily="34" charset="-122"/>
                <a:cs typeface="p22-mackinac-pro" pitchFamily="34" charset="-120"/>
              </a:rPr>
              <a:t>ANALYSING INFLATION AND RECESSION IN THE UK: UNDERSTANDING PATTERNS AND EFFECTS</a:t>
            </a:r>
            <a:endParaRPr lang="en-US" sz="4631" dirty="0"/>
          </a:p>
        </p:txBody>
      </p:sp>
      <p:sp>
        <p:nvSpPr>
          <p:cNvPr id="6" name="Text 2"/>
          <p:cNvSpPr/>
          <p:nvPr/>
        </p:nvSpPr>
        <p:spPr>
          <a:xfrm>
            <a:off x="6221611" y="4666178"/>
            <a:ext cx="7673578" cy="1568648"/>
          </a:xfrm>
          <a:prstGeom prst="rect">
            <a:avLst/>
          </a:prstGeom>
          <a:noFill/>
          <a:ln/>
        </p:spPr>
        <p:txBody>
          <a:bodyPr wrap="square" rtlCol="0" anchor="t"/>
          <a:lstStyle/>
          <a:p>
            <a:pPr marL="0" indent="0">
              <a:lnSpc>
                <a:spcPts val="2470"/>
              </a:lnSpc>
              <a:buNone/>
            </a:pPr>
            <a:r>
              <a:rPr lang="en-US" sz="1544" dirty="0">
                <a:solidFill>
                  <a:srgbClr val="272525"/>
                </a:solidFill>
                <a:latin typeface="Eudoxus Sans" pitchFamily="34" charset="0"/>
                <a:ea typeface="Eudoxus Sans" pitchFamily="34" charset="-122"/>
                <a:cs typeface="Eudoxus Sans" pitchFamily="34" charset="-120"/>
              </a:rPr>
              <a:t>This presentation aims to provide a comprehensive analysis of recession and inflation patterns in the UK, emphasizing their impact on economic stability and policy decisions. Through advanced software analysis and data visualization, we explore the interconnectedness of key economic indicators and the challenges associated with economic instability.</a:t>
            </a:r>
            <a:endParaRPr lang="en-US" sz="1544" dirty="0"/>
          </a:p>
        </p:txBody>
      </p:sp>
      <p:sp>
        <p:nvSpPr>
          <p:cNvPr id="7" name="Shape 3"/>
          <p:cNvSpPr/>
          <p:nvPr/>
        </p:nvSpPr>
        <p:spPr>
          <a:xfrm>
            <a:off x="6221611" y="6469975"/>
            <a:ext cx="313611" cy="313611"/>
          </a:xfrm>
          <a:prstGeom prst="roundRect">
            <a:avLst>
              <a:gd name="adj" fmla="val 29154225"/>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6229231" y="6477595"/>
            <a:ext cx="298371" cy="298371"/>
          </a:xfrm>
          <a:prstGeom prst="rect">
            <a:avLst/>
          </a:prstGeom>
        </p:spPr>
      </p:pic>
      <p:sp>
        <p:nvSpPr>
          <p:cNvPr id="9" name="Text 4"/>
          <p:cNvSpPr/>
          <p:nvPr/>
        </p:nvSpPr>
        <p:spPr>
          <a:xfrm>
            <a:off x="6633210" y="6455331"/>
            <a:ext cx="2308860" cy="343019"/>
          </a:xfrm>
          <a:prstGeom prst="rect">
            <a:avLst/>
          </a:prstGeom>
          <a:noFill/>
          <a:ln/>
        </p:spPr>
        <p:txBody>
          <a:bodyPr wrap="none" rtlCol="0" anchor="t"/>
          <a:lstStyle/>
          <a:p>
            <a:pPr marL="0" indent="0" algn="l">
              <a:lnSpc>
                <a:spcPts val="2702"/>
              </a:lnSpc>
              <a:buNone/>
            </a:pPr>
            <a:r>
              <a:rPr lang="en-US" sz="1930" b="1" dirty="0">
                <a:solidFill>
                  <a:srgbClr val="272525"/>
                </a:solidFill>
                <a:latin typeface="Eudoxus Sans" pitchFamily="34" charset="0"/>
                <a:ea typeface="Eudoxus Sans" pitchFamily="34" charset="-122"/>
                <a:cs typeface="Eudoxus Sans" pitchFamily="34" charset="-120"/>
              </a:rPr>
              <a:t>by Namrata Diwate</a:t>
            </a:r>
            <a:endParaRPr lang="en-US" sz="1930" dirty="0"/>
          </a:p>
        </p:txBody>
      </p:sp>
      <p:pic>
        <p:nvPicPr>
          <p:cNvPr id="12" name="Picture 11">
            <a:extLst>
              <a:ext uri="{FF2B5EF4-FFF2-40B4-BE49-F238E27FC236}">
                <a16:creationId xmlns:a16="http://schemas.microsoft.com/office/drawing/2014/main" id="{DB3BC243-A583-FEA9-C9CE-108D831D1DBA}"/>
              </a:ext>
            </a:extLst>
          </p:cNvPr>
          <p:cNvPicPr>
            <a:picLocks noChangeAspect="1"/>
          </p:cNvPicPr>
          <p:nvPr/>
        </p:nvPicPr>
        <p:blipFill>
          <a:blip r:embed="rId6"/>
          <a:stretch>
            <a:fillRect/>
          </a:stretch>
        </p:blipFill>
        <p:spPr>
          <a:xfrm>
            <a:off x="9429" y="6509119"/>
            <a:ext cx="5494921" cy="17034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672"/>
          </a:xfrm>
          <a:prstGeom prst="rect">
            <a:avLst/>
          </a:prstGeom>
          <a:solidFill>
            <a:srgbClr val="FFFFFF">
              <a:alpha val="75000"/>
            </a:srgbClr>
          </a:solidFill>
          <a:ln w="12740">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2557224"/>
          </a:xfrm>
          <a:prstGeom prst="rect">
            <a:avLst/>
          </a:prstGeom>
        </p:spPr>
      </p:pic>
      <p:sp>
        <p:nvSpPr>
          <p:cNvPr id="5" name="Text 1"/>
          <p:cNvSpPr/>
          <p:nvPr/>
        </p:nvSpPr>
        <p:spPr>
          <a:xfrm>
            <a:off x="2456378" y="3119795"/>
            <a:ext cx="6294120" cy="639366"/>
          </a:xfrm>
          <a:prstGeom prst="rect">
            <a:avLst/>
          </a:prstGeom>
          <a:noFill/>
          <a:ln/>
        </p:spPr>
        <p:txBody>
          <a:bodyPr wrap="none" rtlCol="0" anchor="t"/>
          <a:lstStyle/>
          <a:p>
            <a:pPr marL="0" indent="0">
              <a:lnSpc>
                <a:spcPts val="5034"/>
              </a:lnSpc>
              <a:buNone/>
            </a:pPr>
            <a:r>
              <a:rPr lang="en-US" sz="4027" b="1" dirty="0">
                <a:solidFill>
                  <a:srgbClr val="000000"/>
                </a:solidFill>
                <a:latin typeface="p22-mackinac-pro" pitchFamily="34" charset="0"/>
                <a:ea typeface="p22-mackinac-pro" pitchFamily="34" charset="-122"/>
                <a:cs typeface="p22-mackinac-pro" pitchFamily="34" charset="-120"/>
              </a:rPr>
              <a:t>Outline and Introduction</a:t>
            </a:r>
            <a:endParaRPr lang="en-US" sz="4027" dirty="0"/>
          </a:p>
        </p:txBody>
      </p:sp>
      <p:sp>
        <p:nvSpPr>
          <p:cNvPr id="6" name="Shape 2"/>
          <p:cNvSpPr/>
          <p:nvPr/>
        </p:nvSpPr>
        <p:spPr>
          <a:xfrm>
            <a:off x="2456378" y="4225766"/>
            <a:ext cx="460296" cy="460296"/>
          </a:xfrm>
          <a:prstGeom prst="roundRect">
            <a:avLst>
              <a:gd name="adj" fmla="val 20001"/>
            </a:avLst>
          </a:prstGeom>
          <a:solidFill>
            <a:srgbClr val="CCEEFF"/>
          </a:solidFill>
          <a:ln w="12740">
            <a:solidFill>
              <a:srgbClr val="99DDFF"/>
            </a:solidFill>
            <a:prstDash val="solid"/>
          </a:ln>
        </p:spPr>
      </p:sp>
      <p:sp>
        <p:nvSpPr>
          <p:cNvPr id="7" name="Text 3"/>
          <p:cNvSpPr/>
          <p:nvPr/>
        </p:nvSpPr>
        <p:spPr>
          <a:xfrm>
            <a:off x="2625566" y="4264104"/>
            <a:ext cx="121920" cy="383500"/>
          </a:xfrm>
          <a:prstGeom prst="rect">
            <a:avLst/>
          </a:prstGeom>
          <a:noFill/>
          <a:ln/>
        </p:spPr>
        <p:txBody>
          <a:bodyPr wrap="none" rtlCol="0" anchor="t"/>
          <a:lstStyle/>
          <a:p>
            <a:pPr marL="0" indent="0" algn="ctr">
              <a:lnSpc>
                <a:spcPts val="3020"/>
              </a:lnSpc>
              <a:buNone/>
            </a:pPr>
            <a:r>
              <a:rPr lang="en-US" sz="2416" b="1" dirty="0">
                <a:solidFill>
                  <a:srgbClr val="272525"/>
                </a:solidFill>
                <a:latin typeface="p22-mackinac-pro" pitchFamily="34" charset="0"/>
                <a:ea typeface="p22-mackinac-pro" pitchFamily="34" charset="-122"/>
                <a:cs typeface="p22-mackinac-pro" pitchFamily="34" charset="-120"/>
              </a:rPr>
              <a:t>1</a:t>
            </a:r>
            <a:endParaRPr lang="en-US" sz="2416" dirty="0"/>
          </a:p>
        </p:txBody>
      </p:sp>
      <p:sp>
        <p:nvSpPr>
          <p:cNvPr id="8" name="Text 4"/>
          <p:cNvSpPr/>
          <p:nvPr/>
        </p:nvSpPr>
        <p:spPr>
          <a:xfrm>
            <a:off x="3121223" y="4296132"/>
            <a:ext cx="2438043" cy="639366"/>
          </a:xfrm>
          <a:prstGeom prst="rect">
            <a:avLst/>
          </a:prstGeom>
          <a:noFill/>
          <a:ln/>
        </p:spPr>
        <p:txBody>
          <a:bodyPr wrap="square" rtlCol="0" anchor="t"/>
          <a:lstStyle/>
          <a:p>
            <a:pPr marL="0" indent="0">
              <a:lnSpc>
                <a:spcPts val="2517"/>
              </a:lnSpc>
              <a:buNone/>
            </a:pPr>
            <a:r>
              <a:rPr lang="en-US" sz="2014" b="1" dirty="0">
                <a:solidFill>
                  <a:srgbClr val="272525"/>
                </a:solidFill>
                <a:latin typeface="p22-mackinac-pro" pitchFamily="34" charset="0"/>
                <a:ea typeface="p22-mackinac-pro" pitchFamily="34" charset="-122"/>
                <a:cs typeface="p22-mackinac-pro" pitchFamily="34" charset="-120"/>
              </a:rPr>
              <a:t>Introduction to Economic Stability</a:t>
            </a:r>
            <a:endParaRPr lang="en-US" sz="2014" dirty="0"/>
          </a:p>
        </p:txBody>
      </p:sp>
      <p:sp>
        <p:nvSpPr>
          <p:cNvPr id="9" name="Text 5"/>
          <p:cNvSpPr/>
          <p:nvPr/>
        </p:nvSpPr>
        <p:spPr>
          <a:xfrm>
            <a:off x="3121223" y="5058132"/>
            <a:ext cx="2438043" cy="2290286"/>
          </a:xfrm>
          <a:prstGeom prst="rect">
            <a:avLst/>
          </a:prstGeom>
          <a:noFill/>
          <a:ln/>
        </p:spPr>
        <p:txBody>
          <a:bodyPr wrap="square" rtlCol="0" anchor="t"/>
          <a:lstStyle/>
          <a:p>
            <a:pPr marL="0" indent="0">
              <a:lnSpc>
                <a:spcPts val="2577"/>
              </a:lnSpc>
              <a:buNone/>
            </a:pPr>
            <a:r>
              <a:rPr lang="en-US" sz="1611" dirty="0">
                <a:solidFill>
                  <a:srgbClr val="272525"/>
                </a:solidFill>
                <a:latin typeface="Eudoxus Sans" pitchFamily="34" charset="0"/>
                <a:ea typeface="Eudoxus Sans" pitchFamily="34" charset="-122"/>
                <a:cs typeface="Eudoxus Sans" pitchFamily="34" charset="-120"/>
              </a:rPr>
              <a:t>Offering a detailed overview of the UK's economic landscape, emphasizing the relevance of studying recession and inflation patterns.</a:t>
            </a:r>
            <a:endParaRPr lang="en-US" sz="1611" dirty="0"/>
          </a:p>
        </p:txBody>
      </p:sp>
      <p:sp>
        <p:nvSpPr>
          <p:cNvPr id="10" name="Shape 6"/>
          <p:cNvSpPr/>
          <p:nvPr/>
        </p:nvSpPr>
        <p:spPr>
          <a:xfrm>
            <a:off x="5763816" y="4225766"/>
            <a:ext cx="460296" cy="460296"/>
          </a:xfrm>
          <a:prstGeom prst="roundRect">
            <a:avLst>
              <a:gd name="adj" fmla="val 20001"/>
            </a:avLst>
          </a:prstGeom>
          <a:solidFill>
            <a:srgbClr val="CCEEFF"/>
          </a:solidFill>
          <a:ln w="12740">
            <a:solidFill>
              <a:srgbClr val="99DDFF"/>
            </a:solidFill>
            <a:prstDash val="solid"/>
          </a:ln>
        </p:spPr>
      </p:sp>
      <p:sp>
        <p:nvSpPr>
          <p:cNvPr id="11" name="Text 7"/>
          <p:cNvSpPr/>
          <p:nvPr/>
        </p:nvSpPr>
        <p:spPr>
          <a:xfrm>
            <a:off x="5906333" y="4264104"/>
            <a:ext cx="175260" cy="383500"/>
          </a:xfrm>
          <a:prstGeom prst="rect">
            <a:avLst/>
          </a:prstGeom>
          <a:noFill/>
          <a:ln/>
        </p:spPr>
        <p:txBody>
          <a:bodyPr wrap="none" rtlCol="0" anchor="t"/>
          <a:lstStyle/>
          <a:p>
            <a:pPr marL="0" indent="0" algn="ctr">
              <a:lnSpc>
                <a:spcPts val="3020"/>
              </a:lnSpc>
              <a:buNone/>
            </a:pPr>
            <a:r>
              <a:rPr lang="en-US" sz="2416" b="1" dirty="0">
                <a:solidFill>
                  <a:srgbClr val="272525"/>
                </a:solidFill>
                <a:latin typeface="p22-mackinac-pro" pitchFamily="34" charset="0"/>
                <a:ea typeface="p22-mackinac-pro" pitchFamily="34" charset="-122"/>
                <a:cs typeface="p22-mackinac-pro" pitchFamily="34" charset="-120"/>
              </a:rPr>
              <a:t>2</a:t>
            </a:r>
            <a:endParaRPr lang="en-US" sz="2416" dirty="0"/>
          </a:p>
        </p:txBody>
      </p:sp>
      <p:sp>
        <p:nvSpPr>
          <p:cNvPr id="12" name="Text 8"/>
          <p:cNvSpPr/>
          <p:nvPr/>
        </p:nvSpPr>
        <p:spPr>
          <a:xfrm>
            <a:off x="6428661" y="4296132"/>
            <a:ext cx="2438043" cy="959048"/>
          </a:xfrm>
          <a:prstGeom prst="rect">
            <a:avLst/>
          </a:prstGeom>
          <a:noFill/>
          <a:ln/>
        </p:spPr>
        <p:txBody>
          <a:bodyPr wrap="square" rtlCol="0" anchor="t"/>
          <a:lstStyle/>
          <a:p>
            <a:pPr marL="0" indent="0">
              <a:lnSpc>
                <a:spcPts val="2517"/>
              </a:lnSpc>
              <a:buNone/>
            </a:pPr>
            <a:r>
              <a:rPr lang="en-US" sz="2014" b="1" dirty="0">
                <a:solidFill>
                  <a:srgbClr val="272525"/>
                </a:solidFill>
                <a:latin typeface="p22-mackinac-pro" pitchFamily="34" charset="0"/>
                <a:ea typeface="p22-mackinac-pro" pitchFamily="34" charset="-122"/>
                <a:cs typeface="p22-mackinac-pro" pitchFamily="34" charset="-120"/>
              </a:rPr>
              <a:t>Focus on Recession and Inflation Patterns</a:t>
            </a:r>
            <a:endParaRPr lang="en-US" sz="2014" dirty="0"/>
          </a:p>
        </p:txBody>
      </p:sp>
      <p:sp>
        <p:nvSpPr>
          <p:cNvPr id="13" name="Text 9"/>
          <p:cNvSpPr/>
          <p:nvPr/>
        </p:nvSpPr>
        <p:spPr>
          <a:xfrm>
            <a:off x="6428661" y="5377815"/>
            <a:ext cx="2438043" cy="2290286"/>
          </a:xfrm>
          <a:prstGeom prst="rect">
            <a:avLst/>
          </a:prstGeom>
          <a:noFill/>
          <a:ln/>
        </p:spPr>
        <p:txBody>
          <a:bodyPr wrap="square" rtlCol="0" anchor="t"/>
          <a:lstStyle/>
          <a:p>
            <a:pPr marL="0" indent="0">
              <a:lnSpc>
                <a:spcPts val="2577"/>
              </a:lnSpc>
              <a:buNone/>
            </a:pPr>
            <a:r>
              <a:rPr lang="en-US" sz="1611" dirty="0">
                <a:solidFill>
                  <a:srgbClr val="272525"/>
                </a:solidFill>
                <a:latin typeface="Eudoxus Sans" pitchFamily="34" charset="0"/>
                <a:ea typeface="Eudoxus Sans" pitchFamily="34" charset="-122"/>
                <a:cs typeface="Eudoxus Sans" pitchFamily="34" charset="-120"/>
              </a:rPr>
              <a:t>Highlighting the methodology involved in the software analysis process, which will be pivotal in understanding the impact of economic instability.</a:t>
            </a:r>
            <a:endParaRPr lang="en-US" sz="1611" dirty="0"/>
          </a:p>
        </p:txBody>
      </p:sp>
      <p:sp>
        <p:nvSpPr>
          <p:cNvPr id="14" name="Shape 10"/>
          <p:cNvSpPr/>
          <p:nvPr/>
        </p:nvSpPr>
        <p:spPr>
          <a:xfrm>
            <a:off x="9071253" y="4225766"/>
            <a:ext cx="460296" cy="460296"/>
          </a:xfrm>
          <a:prstGeom prst="roundRect">
            <a:avLst>
              <a:gd name="adj" fmla="val 20001"/>
            </a:avLst>
          </a:prstGeom>
          <a:solidFill>
            <a:srgbClr val="CCEEFF"/>
          </a:solidFill>
          <a:ln w="12740">
            <a:solidFill>
              <a:srgbClr val="99DDFF"/>
            </a:solidFill>
            <a:prstDash val="solid"/>
          </a:ln>
        </p:spPr>
      </p:sp>
      <p:sp>
        <p:nvSpPr>
          <p:cNvPr id="15" name="Text 11"/>
          <p:cNvSpPr/>
          <p:nvPr/>
        </p:nvSpPr>
        <p:spPr>
          <a:xfrm>
            <a:off x="9209961" y="4264104"/>
            <a:ext cx="182880" cy="383500"/>
          </a:xfrm>
          <a:prstGeom prst="rect">
            <a:avLst/>
          </a:prstGeom>
          <a:noFill/>
          <a:ln/>
        </p:spPr>
        <p:txBody>
          <a:bodyPr wrap="none" rtlCol="0" anchor="t"/>
          <a:lstStyle/>
          <a:p>
            <a:pPr marL="0" indent="0" algn="ctr">
              <a:lnSpc>
                <a:spcPts val="3020"/>
              </a:lnSpc>
              <a:buNone/>
            </a:pPr>
            <a:r>
              <a:rPr lang="en-US" sz="2416" b="1" dirty="0">
                <a:solidFill>
                  <a:srgbClr val="272525"/>
                </a:solidFill>
                <a:latin typeface="p22-mackinac-pro" pitchFamily="34" charset="0"/>
                <a:ea typeface="p22-mackinac-pro" pitchFamily="34" charset="-122"/>
                <a:cs typeface="p22-mackinac-pro" pitchFamily="34" charset="-120"/>
              </a:rPr>
              <a:t>3</a:t>
            </a:r>
            <a:endParaRPr lang="en-US" sz="2416" dirty="0"/>
          </a:p>
        </p:txBody>
      </p:sp>
      <p:sp>
        <p:nvSpPr>
          <p:cNvPr id="16" name="Text 12"/>
          <p:cNvSpPr/>
          <p:nvPr/>
        </p:nvSpPr>
        <p:spPr>
          <a:xfrm>
            <a:off x="9736098" y="4296132"/>
            <a:ext cx="2438043" cy="639366"/>
          </a:xfrm>
          <a:prstGeom prst="rect">
            <a:avLst/>
          </a:prstGeom>
          <a:noFill/>
          <a:ln/>
        </p:spPr>
        <p:txBody>
          <a:bodyPr wrap="square" rtlCol="0" anchor="t"/>
          <a:lstStyle/>
          <a:p>
            <a:pPr marL="0" indent="0">
              <a:lnSpc>
                <a:spcPts val="2517"/>
              </a:lnSpc>
              <a:buNone/>
            </a:pPr>
            <a:r>
              <a:rPr lang="en-US" sz="2014" b="1" dirty="0">
                <a:solidFill>
                  <a:srgbClr val="272525"/>
                </a:solidFill>
                <a:latin typeface="p22-mackinac-pro" pitchFamily="34" charset="0"/>
                <a:ea typeface="p22-mackinac-pro" pitchFamily="34" charset="-122"/>
                <a:cs typeface="p22-mackinac-pro" pitchFamily="34" charset="-120"/>
              </a:rPr>
              <a:t>Software Analysis Methodology</a:t>
            </a:r>
            <a:endParaRPr lang="en-US" sz="2014" dirty="0"/>
          </a:p>
        </p:txBody>
      </p:sp>
      <p:sp>
        <p:nvSpPr>
          <p:cNvPr id="17" name="Text 13"/>
          <p:cNvSpPr/>
          <p:nvPr/>
        </p:nvSpPr>
        <p:spPr>
          <a:xfrm>
            <a:off x="9736098" y="5058132"/>
            <a:ext cx="2438043" cy="1963103"/>
          </a:xfrm>
          <a:prstGeom prst="rect">
            <a:avLst/>
          </a:prstGeom>
          <a:noFill/>
          <a:ln/>
        </p:spPr>
        <p:txBody>
          <a:bodyPr wrap="square" rtlCol="0" anchor="t"/>
          <a:lstStyle/>
          <a:p>
            <a:pPr marL="0" indent="0">
              <a:lnSpc>
                <a:spcPts val="2577"/>
              </a:lnSpc>
              <a:buNone/>
            </a:pPr>
            <a:r>
              <a:rPr lang="en-US" sz="1611" dirty="0">
                <a:solidFill>
                  <a:srgbClr val="272525"/>
                </a:solidFill>
                <a:latin typeface="Eudoxus Sans" pitchFamily="34" charset="0"/>
                <a:ea typeface="Eudoxus Sans" pitchFamily="34" charset="-122"/>
                <a:cs typeface="Eudoxus Sans" pitchFamily="34" charset="-120"/>
              </a:rPr>
              <a:t>Detailing the key economic indicators that will be explored and the importance of data visualization in this analysis.</a:t>
            </a:r>
            <a:endParaRPr lang="en-US" sz="161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2394466"/>
            <a:ext cx="816102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Research Gaps and Motivation</a:t>
            </a:r>
            <a:endParaRPr lang="en-US" sz="4374" dirty="0"/>
          </a:p>
        </p:txBody>
      </p:sp>
      <p:sp>
        <p:nvSpPr>
          <p:cNvPr id="5" name="Text 2"/>
          <p:cNvSpPr/>
          <p:nvPr/>
        </p:nvSpPr>
        <p:spPr>
          <a:xfrm>
            <a:off x="2037993" y="3644265"/>
            <a:ext cx="2221944"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Research Gaps</a:t>
            </a:r>
            <a:endParaRPr lang="en-US" sz="2187" dirty="0"/>
          </a:p>
        </p:txBody>
      </p:sp>
      <p:sp>
        <p:nvSpPr>
          <p:cNvPr id="6" name="Text 3"/>
          <p:cNvSpPr/>
          <p:nvPr/>
        </p:nvSpPr>
        <p:spPr>
          <a:xfrm>
            <a:off x="2037993" y="4213622"/>
            <a:ext cx="500622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Limited resources on the causes of recession and inflation patterns, and the pressing need for a more in-depth analysis of UK financial sectors.</a:t>
            </a:r>
            <a:endParaRPr lang="en-US" sz="1750" dirty="0"/>
          </a:p>
        </p:txBody>
      </p:sp>
      <p:sp>
        <p:nvSpPr>
          <p:cNvPr id="7" name="Text 4"/>
          <p:cNvSpPr/>
          <p:nvPr/>
        </p:nvSpPr>
        <p:spPr>
          <a:xfrm>
            <a:off x="7593806" y="3644265"/>
            <a:ext cx="2221944"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Motivation</a:t>
            </a:r>
            <a:endParaRPr lang="en-US" sz="2187" dirty="0"/>
          </a:p>
        </p:txBody>
      </p:sp>
      <p:sp>
        <p:nvSpPr>
          <p:cNvPr id="8" name="Text 5"/>
          <p:cNvSpPr/>
          <p:nvPr/>
        </p:nvSpPr>
        <p:spPr>
          <a:xfrm>
            <a:off x="7593806" y="4213622"/>
            <a:ext cx="500622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Emphasizing the significance of understanding economic stability for policymakers and the potential impact on policy decisions and economic strategies.</a:t>
            </a:r>
            <a:endParaRPr lang="en-US" sz="1750" dirty="0"/>
          </a:p>
        </p:txBody>
      </p:sp>
      <p:pic>
        <p:nvPicPr>
          <p:cNvPr id="9"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1356003"/>
            <a:ext cx="10554414" cy="1388745"/>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Problem Statement/Aim and Objectives</a:t>
            </a:r>
            <a:endParaRPr lang="en-US" sz="4374" dirty="0"/>
          </a:p>
        </p:txBody>
      </p:sp>
      <p:sp>
        <p:nvSpPr>
          <p:cNvPr id="7" name="Shape 3"/>
          <p:cNvSpPr/>
          <p:nvPr/>
        </p:nvSpPr>
        <p:spPr>
          <a:xfrm>
            <a:off x="2037993" y="3078004"/>
            <a:ext cx="3370064" cy="3795593"/>
          </a:xfrm>
          <a:prstGeom prst="roundRect">
            <a:avLst>
              <a:gd name="adj" fmla="val 2967"/>
            </a:avLst>
          </a:prstGeom>
          <a:solidFill>
            <a:srgbClr val="CCEEFF"/>
          </a:solidFill>
          <a:ln w="13811">
            <a:solidFill>
              <a:srgbClr val="99DDFF"/>
            </a:solidFill>
            <a:prstDash val="solid"/>
          </a:ln>
        </p:spPr>
      </p:sp>
      <p:sp>
        <p:nvSpPr>
          <p:cNvPr id="8" name="Text 4"/>
          <p:cNvSpPr/>
          <p:nvPr/>
        </p:nvSpPr>
        <p:spPr>
          <a:xfrm>
            <a:off x="2273975" y="3313986"/>
            <a:ext cx="265938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Problem Statement</a:t>
            </a:r>
            <a:endParaRPr lang="en-US" sz="2187" dirty="0"/>
          </a:p>
        </p:txBody>
      </p:sp>
      <p:sp>
        <p:nvSpPr>
          <p:cNvPr id="9" name="Text 5"/>
          <p:cNvSpPr/>
          <p:nvPr/>
        </p:nvSpPr>
        <p:spPr>
          <a:xfrm>
            <a:off x="2273975" y="3794403"/>
            <a:ext cx="2898100"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Addressing the economic instability arising from recession and inflation patterns.</a:t>
            </a:r>
            <a:endParaRPr lang="en-US" sz="1750" dirty="0"/>
          </a:p>
        </p:txBody>
      </p:sp>
      <p:sp>
        <p:nvSpPr>
          <p:cNvPr id="10" name="Shape 6"/>
          <p:cNvSpPr/>
          <p:nvPr/>
        </p:nvSpPr>
        <p:spPr>
          <a:xfrm>
            <a:off x="5630228" y="3078004"/>
            <a:ext cx="3370064" cy="3795593"/>
          </a:xfrm>
          <a:prstGeom prst="roundRect">
            <a:avLst>
              <a:gd name="adj" fmla="val 2967"/>
            </a:avLst>
          </a:prstGeom>
          <a:solidFill>
            <a:srgbClr val="CCEEFF"/>
          </a:solidFill>
          <a:ln w="13811">
            <a:solidFill>
              <a:srgbClr val="99DDFF"/>
            </a:solidFill>
            <a:prstDash val="solid"/>
          </a:ln>
        </p:spPr>
      </p:sp>
      <p:sp>
        <p:nvSpPr>
          <p:cNvPr id="11" name="Text 7"/>
          <p:cNvSpPr/>
          <p:nvPr/>
        </p:nvSpPr>
        <p:spPr>
          <a:xfrm>
            <a:off x="5866209" y="3313986"/>
            <a:ext cx="2898100" cy="694373"/>
          </a:xfrm>
          <a:prstGeom prst="rect">
            <a:avLst/>
          </a:prstGeom>
          <a:noFill/>
          <a:ln/>
        </p:spPr>
        <p:txBody>
          <a:bodyPr wrap="squar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Aim: Comprehensive Evaluation</a:t>
            </a:r>
            <a:endParaRPr lang="en-US" sz="2187" dirty="0"/>
          </a:p>
        </p:txBody>
      </p:sp>
      <p:sp>
        <p:nvSpPr>
          <p:cNvPr id="12" name="Text 8"/>
          <p:cNvSpPr/>
          <p:nvPr/>
        </p:nvSpPr>
        <p:spPr>
          <a:xfrm>
            <a:off x="5866209" y="4141589"/>
            <a:ext cx="2898100"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Striving to conduct a comprehensive evaluation of economic stability in the UK.</a:t>
            </a:r>
            <a:endParaRPr lang="en-US" sz="1750" dirty="0"/>
          </a:p>
        </p:txBody>
      </p:sp>
      <p:sp>
        <p:nvSpPr>
          <p:cNvPr id="13" name="Shape 9"/>
          <p:cNvSpPr/>
          <p:nvPr/>
        </p:nvSpPr>
        <p:spPr>
          <a:xfrm>
            <a:off x="9222462" y="3078004"/>
            <a:ext cx="3370064" cy="3795593"/>
          </a:xfrm>
          <a:prstGeom prst="roundRect">
            <a:avLst>
              <a:gd name="adj" fmla="val 2967"/>
            </a:avLst>
          </a:prstGeom>
          <a:solidFill>
            <a:srgbClr val="CCEEFF"/>
          </a:solidFill>
          <a:ln w="13811">
            <a:solidFill>
              <a:srgbClr val="99DDFF"/>
            </a:solidFill>
            <a:prstDash val="solid"/>
          </a:ln>
        </p:spPr>
      </p:sp>
      <p:sp>
        <p:nvSpPr>
          <p:cNvPr id="14" name="Text 10"/>
          <p:cNvSpPr/>
          <p:nvPr/>
        </p:nvSpPr>
        <p:spPr>
          <a:xfrm>
            <a:off x="9458444" y="3313986"/>
            <a:ext cx="2221944"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Objectives</a:t>
            </a:r>
            <a:endParaRPr lang="en-US" sz="2187" dirty="0"/>
          </a:p>
        </p:txBody>
      </p:sp>
      <p:sp>
        <p:nvSpPr>
          <p:cNvPr id="15" name="Text 11"/>
          <p:cNvSpPr/>
          <p:nvPr/>
        </p:nvSpPr>
        <p:spPr>
          <a:xfrm>
            <a:off x="9458444" y="3794403"/>
            <a:ext cx="2898100" cy="284321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Exploring recession and inflation patterns, evaluating software analysis functionality, examining key economic indicators, and providing strategic recommendations.</a:t>
            </a:r>
            <a:endParaRPr lang="en-US" sz="1750" dirty="0"/>
          </a:p>
        </p:txBody>
      </p:sp>
      <p:pic>
        <p:nvPicPr>
          <p:cNvPr id="16"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2394466"/>
            <a:ext cx="6880860"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Implementation Modules</a:t>
            </a:r>
            <a:endParaRPr lang="en-US" sz="4374" dirty="0"/>
          </a:p>
        </p:txBody>
      </p:sp>
      <p:sp>
        <p:nvSpPr>
          <p:cNvPr id="5" name="Text 2"/>
          <p:cNvSpPr/>
          <p:nvPr/>
        </p:nvSpPr>
        <p:spPr>
          <a:xfrm>
            <a:off x="2037993" y="3644265"/>
            <a:ext cx="259842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Data Preprocessing</a:t>
            </a:r>
            <a:endParaRPr lang="en-US" sz="2187" dirty="0"/>
          </a:p>
        </p:txBody>
      </p:sp>
      <p:sp>
        <p:nvSpPr>
          <p:cNvPr id="6" name="Text 3"/>
          <p:cNvSpPr/>
          <p:nvPr/>
        </p:nvSpPr>
        <p:spPr>
          <a:xfrm>
            <a:off x="2037993" y="4213622"/>
            <a:ext cx="500622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Describing the historical data examination, pre-recession and post-recession period analysis, and the approach to handling missing values and data standardization.</a:t>
            </a:r>
            <a:endParaRPr lang="en-US" sz="1750" dirty="0"/>
          </a:p>
        </p:txBody>
      </p:sp>
      <p:sp>
        <p:nvSpPr>
          <p:cNvPr id="7" name="Text 4"/>
          <p:cNvSpPr/>
          <p:nvPr/>
        </p:nvSpPr>
        <p:spPr>
          <a:xfrm>
            <a:off x="7593806" y="3644265"/>
            <a:ext cx="2468880" cy="347186"/>
          </a:xfrm>
          <a:prstGeom prst="rect">
            <a:avLst/>
          </a:prstGeom>
          <a:noFill/>
          <a:ln/>
        </p:spPr>
        <p:txBody>
          <a:bodyPr wrap="none" rtlCol="0" anchor="t"/>
          <a:lstStyle/>
          <a:p>
            <a:pPr marL="0" indent="0">
              <a:lnSpc>
                <a:spcPts val="2734"/>
              </a:lnSpc>
              <a:buNone/>
            </a:pPr>
            <a:r>
              <a:rPr lang="en-US" sz="2187" b="1" dirty="0">
                <a:solidFill>
                  <a:srgbClr val="000000"/>
                </a:solidFill>
                <a:latin typeface="p22-mackinac-pro" pitchFamily="34" charset="0"/>
                <a:ea typeface="p22-mackinac-pro" pitchFamily="34" charset="-122"/>
                <a:cs typeface="p22-mackinac-pro" pitchFamily="34" charset="-120"/>
              </a:rPr>
              <a:t>Software Analysis</a:t>
            </a:r>
            <a:endParaRPr lang="en-US" sz="2187" dirty="0"/>
          </a:p>
        </p:txBody>
      </p:sp>
      <p:sp>
        <p:nvSpPr>
          <p:cNvPr id="8" name="Text 5"/>
          <p:cNvSpPr/>
          <p:nvPr/>
        </p:nvSpPr>
        <p:spPr>
          <a:xfrm>
            <a:off x="7593806" y="4213622"/>
            <a:ext cx="500622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Discussing the visualization of economic data, the utilization of LSTM models for recession and inflation analysis, and the data processing functionalities.</a:t>
            </a:r>
            <a:endParaRPr lang="en-US" sz="1750" dirty="0"/>
          </a:p>
        </p:txBody>
      </p:sp>
      <p:pic>
        <p:nvPicPr>
          <p:cNvPr id="9"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934"/>
          </a:xfrm>
          <a:prstGeom prst="rect">
            <a:avLst/>
          </a:prstGeom>
          <a:solidFill>
            <a:srgbClr val="FFFFFF">
              <a:alpha val="75000"/>
            </a:srgbClr>
          </a:solidFill>
          <a:ln w="13097">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10972800" y="0"/>
            <a:ext cx="3657600" cy="8232934"/>
          </a:xfrm>
          <a:prstGeom prst="rect">
            <a:avLst/>
          </a:prstGeom>
        </p:spPr>
      </p:pic>
      <p:sp>
        <p:nvSpPr>
          <p:cNvPr id="5" name="Text 1"/>
          <p:cNvSpPr/>
          <p:nvPr/>
        </p:nvSpPr>
        <p:spPr>
          <a:xfrm>
            <a:off x="786527" y="576858"/>
            <a:ext cx="9399746" cy="1311116"/>
          </a:xfrm>
          <a:prstGeom prst="rect">
            <a:avLst/>
          </a:prstGeom>
          <a:noFill/>
          <a:ln/>
        </p:spPr>
        <p:txBody>
          <a:bodyPr wrap="square" rtlCol="0" anchor="t"/>
          <a:lstStyle/>
          <a:p>
            <a:pPr marL="0" indent="0">
              <a:lnSpc>
                <a:spcPts val="5162"/>
              </a:lnSpc>
              <a:buNone/>
            </a:pPr>
            <a:r>
              <a:rPr lang="en-US" sz="4129" b="1" dirty="0">
                <a:solidFill>
                  <a:srgbClr val="000000"/>
                </a:solidFill>
                <a:latin typeface="p22-mackinac-pro" pitchFamily="34" charset="0"/>
                <a:ea typeface="p22-mackinac-pro" pitchFamily="34" charset="-122"/>
                <a:cs typeface="p22-mackinac-pro" pitchFamily="34" charset="-120"/>
              </a:rPr>
              <a:t>Results Demonstrating Whether the Objectives Were Achieved</a:t>
            </a:r>
            <a:endParaRPr lang="en-US" sz="4129" dirty="0"/>
          </a:p>
        </p:txBody>
      </p:sp>
      <p:sp>
        <p:nvSpPr>
          <p:cNvPr id="6" name="Shape 2"/>
          <p:cNvSpPr/>
          <p:nvPr/>
        </p:nvSpPr>
        <p:spPr>
          <a:xfrm>
            <a:off x="1080135" y="2202537"/>
            <a:ext cx="41910" cy="5453539"/>
          </a:xfrm>
          <a:prstGeom prst="roundRect">
            <a:avLst>
              <a:gd name="adj" fmla="val 225236"/>
            </a:avLst>
          </a:prstGeom>
          <a:solidFill>
            <a:srgbClr val="99DDFF"/>
          </a:solidFill>
          <a:ln/>
        </p:spPr>
      </p:sp>
      <p:sp>
        <p:nvSpPr>
          <p:cNvPr id="7" name="Shape 3"/>
          <p:cNvSpPr/>
          <p:nvPr/>
        </p:nvSpPr>
        <p:spPr>
          <a:xfrm>
            <a:off x="1337072" y="2581394"/>
            <a:ext cx="734139" cy="41910"/>
          </a:xfrm>
          <a:prstGeom prst="roundRect">
            <a:avLst>
              <a:gd name="adj" fmla="val 225236"/>
            </a:avLst>
          </a:prstGeom>
          <a:solidFill>
            <a:srgbClr val="99DDFF"/>
          </a:solidFill>
          <a:ln/>
        </p:spPr>
      </p:sp>
      <p:sp>
        <p:nvSpPr>
          <p:cNvPr id="8" name="Shape 4"/>
          <p:cNvSpPr/>
          <p:nvPr/>
        </p:nvSpPr>
        <p:spPr>
          <a:xfrm>
            <a:off x="865108" y="2366367"/>
            <a:ext cx="471964" cy="471964"/>
          </a:xfrm>
          <a:prstGeom prst="roundRect">
            <a:avLst>
              <a:gd name="adj" fmla="val 20001"/>
            </a:avLst>
          </a:prstGeom>
          <a:solidFill>
            <a:srgbClr val="CCEEFF"/>
          </a:solidFill>
          <a:ln w="13097">
            <a:solidFill>
              <a:srgbClr val="99DDFF"/>
            </a:solidFill>
            <a:prstDash val="solid"/>
          </a:ln>
        </p:spPr>
      </p:sp>
      <p:sp>
        <p:nvSpPr>
          <p:cNvPr id="9" name="Text 5"/>
          <p:cNvSpPr/>
          <p:nvPr/>
        </p:nvSpPr>
        <p:spPr>
          <a:xfrm>
            <a:off x="1036320" y="2405658"/>
            <a:ext cx="129540" cy="393263"/>
          </a:xfrm>
          <a:prstGeom prst="rect">
            <a:avLst/>
          </a:prstGeom>
          <a:noFill/>
          <a:ln/>
        </p:spPr>
        <p:txBody>
          <a:bodyPr wrap="none" rtlCol="0" anchor="t"/>
          <a:lstStyle/>
          <a:p>
            <a:pPr marL="0" indent="0" algn="ctr">
              <a:lnSpc>
                <a:spcPts val="3097"/>
              </a:lnSpc>
              <a:buNone/>
            </a:pPr>
            <a:r>
              <a:rPr lang="en-US" sz="2478" b="1" dirty="0">
                <a:solidFill>
                  <a:srgbClr val="272525"/>
                </a:solidFill>
                <a:latin typeface="p22-mackinac-pro" pitchFamily="34" charset="0"/>
                <a:ea typeface="p22-mackinac-pro" pitchFamily="34" charset="-122"/>
                <a:cs typeface="p22-mackinac-pro" pitchFamily="34" charset="-120"/>
              </a:rPr>
              <a:t>1</a:t>
            </a:r>
            <a:endParaRPr lang="en-US" sz="2478" dirty="0"/>
          </a:p>
        </p:txBody>
      </p:sp>
      <p:sp>
        <p:nvSpPr>
          <p:cNvPr id="10" name="Text 6"/>
          <p:cNvSpPr/>
          <p:nvPr/>
        </p:nvSpPr>
        <p:spPr>
          <a:xfrm>
            <a:off x="2254806" y="2412206"/>
            <a:ext cx="2918460" cy="327660"/>
          </a:xfrm>
          <a:prstGeom prst="rect">
            <a:avLst/>
          </a:prstGeom>
          <a:noFill/>
          <a:ln/>
        </p:spPr>
        <p:txBody>
          <a:bodyPr wrap="none" rtlCol="0" anchor="t"/>
          <a:lstStyle/>
          <a:p>
            <a:pPr marL="0" indent="0" algn="l">
              <a:lnSpc>
                <a:spcPts val="2581"/>
              </a:lnSpc>
              <a:buNone/>
            </a:pPr>
            <a:r>
              <a:rPr lang="en-US" sz="2065" b="1" dirty="0">
                <a:solidFill>
                  <a:srgbClr val="272525"/>
                </a:solidFill>
                <a:latin typeface="p22-mackinac-pro" pitchFamily="34" charset="0"/>
                <a:ea typeface="p22-mackinac-pro" pitchFamily="34" charset="-122"/>
                <a:cs typeface="p22-mackinac-pro" pitchFamily="34" charset="-120"/>
              </a:rPr>
              <a:t>Accurate LSTM Models</a:t>
            </a:r>
            <a:endParaRPr lang="en-US" sz="2065" dirty="0"/>
          </a:p>
        </p:txBody>
      </p:sp>
      <p:sp>
        <p:nvSpPr>
          <p:cNvPr id="11" name="Text 7"/>
          <p:cNvSpPr/>
          <p:nvPr/>
        </p:nvSpPr>
        <p:spPr>
          <a:xfrm>
            <a:off x="2254806" y="2865715"/>
            <a:ext cx="7931468" cy="671274"/>
          </a:xfrm>
          <a:prstGeom prst="rect">
            <a:avLst/>
          </a:prstGeom>
          <a:noFill/>
          <a:ln/>
        </p:spPr>
        <p:txBody>
          <a:bodyPr wrap="square" rtlCol="0" anchor="t"/>
          <a:lstStyle/>
          <a:p>
            <a:pPr marL="0" indent="0" algn="l">
              <a:lnSpc>
                <a:spcPts val="2643"/>
              </a:lnSpc>
              <a:buNone/>
            </a:pPr>
            <a:r>
              <a:rPr lang="en-US" sz="1652" dirty="0">
                <a:solidFill>
                  <a:srgbClr val="272525"/>
                </a:solidFill>
                <a:latin typeface="Eudoxus Sans" pitchFamily="34" charset="0"/>
                <a:ea typeface="Eudoxus Sans" pitchFamily="34" charset="-122"/>
                <a:cs typeface="Eudoxus Sans" pitchFamily="34" charset="-120"/>
              </a:rPr>
              <a:t>Successful development of LSTM models with 99.99% accuracy for recession and 96.25% for inflation analysis.</a:t>
            </a:r>
            <a:endParaRPr lang="en-US" sz="1652" dirty="0"/>
          </a:p>
        </p:txBody>
      </p:sp>
      <p:sp>
        <p:nvSpPr>
          <p:cNvPr id="12" name="Shape 8"/>
          <p:cNvSpPr/>
          <p:nvPr/>
        </p:nvSpPr>
        <p:spPr>
          <a:xfrm>
            <a:off x="1337072" y="4469130"/>
            <a:ext cx="734139" cy="41910"/>
          </a:xfrm>
          <a:prstGeom prst="roundRect">
            <a:avLst>
              <a:gd name="adj" fmla="val 225236"/>
            </a:avLst>
          </a:prstGeom>
          <a:solidFill>
            <a:srgbClr val="99DDFF"/>
          </a:solidFill>
          <a:ln/>
        </p:spPr>
      </p:sp>
      <p:sp>
        <p:nvSpPr>
          <p:cNvPr id="13" name="Shape 9"/>
          <p:cNvSpPr/>
          <p:nvPr/>
        </p:nvSpPr>
        <p:spPr>
          <a:xfrm>
            <a:off x="865108" y="4254103"/>
            <a:ext cx="471964" cy="471964"/>
          </a:xfrm>
          <a:prstGeom prst="roundRect">
            <a:avLst>
              <a:gd name="adj" fmla="val 20001"/>
            </a:avLst>
          </a:prstGeom>
          <a:solidFill>
            <a:srgbClr val="CCEEFF"/>
          </a:solidFill>
          <a:ln w="13097">
            <a:solidFill>
              <a:srgbClr val="99DDFF"/>
            </a:solidFill>
            <a:prstDash val="solid"/>
          </a:ln>
        </p:spPr>
      </p:sp>
      <p:sp>
        <p:nvSpPr>
          <p:cNvPr id="14" name="Text 10"/>
          <p:cNvSpPr/>
          <p:nvPr/>
        </p:nvSpPr>
        <p:spPr>
          <a:xfrm>
            <a:off x="1009650" y="4293394"/>
            <a:ext cx="182880" cy="393263"/>
          </a:xfrm>
          <a:prstGeom prst="rect">
            <a:avLst/>
          </a:prstGeom>
          <a:noFill/>
          <a:ln/>
        </p:spPr>
        <p:txBody>
          <a:bodyPr wrap="none" rtlCol="0" anchor="t"/>
          <a:lstStyle/>
          <a:p>
            <a:pPr marL="0" indent="0" algn="ctr">
              <a:lnSpc>
                <a:spcPts val="3097"/>
              </a:lnSpc>
              <a:buNone/>
            </a:pPr>
            <a:r>
              <a:rPr lang="en-US" sz="2478" b="1" dirty="0">
                <a:solidFill>
                  <a:srgbClr val="272525"/>
                </a:solidFill>
                <a:latin typeface="p22-mackinac-pro" pitchFamily="34" charset="0"/>
                <a:ea typeface="p22-mackinac-pro" pitchFamily="34" charset="-122"/>
                <a:cs typeface="p22-mackinac-pro" pitchFamily="34" charset="-120"/>
              </a:rPr>
              <a:t>2</a:t>
            </a:r>
            <a:endParaRPr lang="en-US" sz="2478" dirty="0"/>
          </a:p>
        </p:txBody>
      </p:sp>
      <p:sp>
        <p:nvSpPr>
          <p:cNvPr id="15" name="Text 11"/>
          <p:cNvSpPr/>
          <p:nvPr/>
        </p:nvSpPr>
        <p:spPr>
          <a:xfrm>
            <a:off x="2254806" y="4299942"/>
            <a:ext cx="3970020" cy="327660"/>
          </a:xfrm>
          <a:prstGeom prst="rect">
            <a:avLst/>
          </a:prstGeom>
          <a:noFill/>
          <a:ln/>
        </p:spPr>
        <p:txBody>
          <a:bodyPr wrap="none" rtlCol="0" anchor="t"/>
          <a:lstStyle/>
          <a:p>
            <a:pPr marL="0" indent="0" algn="l">
              <a:lnSpc>
                <a:spcPts val="2581"/>
              </a:lnSpc>
              <a:buNone/>
            </a:pPr>
            <a:r>
              <a:rPr lang="en-US" sz="2065" b="1" dirty="0">
                <a:solidFill>
                  <a:srgbClr val="272525"/>
                </a:solidFill>
                <a:latin typeface="p22-mackinac-pro" pitchFamily="34" charset="0"/>
                <a:ea typeface="p22-mackinac-pro" pitchFamily="34" charset="-122"/>
                <a:cs typeface="p22-mackinac-pro" pitchFamily="34" charset="-120"/>
              </a:rPr>
              <a:t>Visualization of Key Indicators</a:t>
            </a:r>
            <a:endParaRPr lang="en-US" sz="2065" dirty="0"/>
          </a:p>
        </p:txBody>
      </p:sp>
      <p:sp>
        <p:nvSpPr>
          <p:cNvPr id="16" name="Text 12"/>
          <p:cNvSpPr/>
          <p:nvPr/>
        </p:nvSpPr>
        <p:spPr>
          <a:xfrm>
            <a:off x="2254806" y="4753451"/>
            <a:ext cx="7931468" cy="671274"/>
          </a:xfrm>
          <a:prstGeom prst="rect">
            <a:avLst/>
          </a:prstGeom>
          <a:noFill/>
          <a:ln/>
        </p:spPr>
        <p:txBody>
          <a:bodyPr wrap="square" rtlCol="0" anchor="t"/>
          <a:lstStyle/>
          <a:p>
            <a:pPr marL="0" indent="0" algn="l">
              <a:lnSpc>
                <a:spcPts val="2643"/>
              </a:lnSpc>
              <a:buNone/>
            </a:pPr>
            <a:r>
              <a:rPr lang="en-US" sz="1652" dirty="0">
                <a:solidFill>
                  <a:srgbClr val="272525"/>
                </a:solidFill>
                <a:latin typeface="Eudoxus Sans" pitchFamily="34" charset="0"/>
                <a:ea typeface="Eudoxus Sans" pitchFamily="34" charset="-122"/>
                <a:cs typeface="Eudoxus Sans" pitchFamily="34" charset="-120"/>
              </a:rPr>
              <a:t>Demonstration of visualized key economic indicators including GDP growth, debt, and employment rate.</a:t>
            </a:r>
            <a:endParaRPr lang="en-US" sz="1652" dirty="0"/>
          </a:p>
        </p:txBody>
      </p:sp>
      <p:sp>
        <p:nvSpPr>
          <p:cNvPr id="17" name="Shape 13"/>
          <p:cNvSpPr/>
          <p:nvPr/>
        </p:nvSpPr>
        <p:spPr>
          <a:xfrm>
            <a:off x="1337072" y="6356866"/>
            <a:ext cx="734139" cy="41910"/>
          </a:xfrm>
          <a:prstGeom prst="roundRect">
            <a:avLst>
              <a:gd name="adj" fmla="val 225236"/>
            </a:avLst>
          </a:prstGeom>
          <a:solidFill>
            <a:srgbClr val="99DDFF"/>
          </a:solidFill>
          <a:ln/>
        </p:spPr>
      </p:sp>
      <p:sp>
        <p:nvSpPr>
          <p:cNvPr id="18" name="Shape 14"/>
          <p:cNvSpPr/>
          <p:nvPr/>
        </p:nvSpPr>
        <p:spPr>
          <a:xfrm>
            <a:off x="865108" y="6141839"/>
            <a:ext cx="471964" cy="471964"/>
          </a:xfrm>
          <a:prstGeom prst="roundRect">
            <a:avLst>
              <a:gd name="adj" fmla="val 20001"/>
            </a:avLst>
          </a:prstGeom>
          <a:solidFill>
            <a:srgbClr val="CCEEFF"/>
          </a:solidFill>
          <a:ln w="13097">
            <a:solidFill>
              <a:srgbClr val="99DDFF"/>
            </a:solidFill>
            <a:prstDash val="solid"/>
          </a:ln>
        </p:spPr>
      </p:sp>
      <p:sp>
        <p:nvSpPr>
          <p:cNvPr id="19" name="Text 15"/>
          <p:cNvSpPr/>
          <p:nvPr/>
        </p:nvSpPr>
        <p:spPr>
          <a:xfrm>
            <a:off x="1005840" y="6181130"/>
            <a:ext cx="190500" cy="393263"/>
          </a:xfrm>
          <a:prstGeom prst="rect">
            <a:avLst/>
          </a:prstGeom>
          <a:noFill/>
          <a:ln/>
        </p:spPr>
        <p:txBody>
          <a:bodyPr wrap="none" rtlCol="0" anchor="t"/>
          <a:lstStyle/>
          <a:p>
            <a:pPr marL="0" indent="0" algn="ctr">
              <a:lnSpc>
                <a:spcPts val="3097"/>
              </a:lnSpc>
              <a:buNone/>
            </a:pPr>
            <a:r>
              <a:rPr lang="en-US" sz="2478" b="1" dirty="0">
                <a:solidFill>
                  <a:srgbClr val="272525"/>
                </a:solidFill>
                <a:latin typeface="p22-mackinac-pro" pitchFamily="34" charset="0"/>
                <a:ea typeface="p22-mackinac-pro" pitchFamily="34" charset="-122"/>
                <a:cs typeface="p22-mackinac-pro" pitchFamily="34" charset="-120"/>
              </a:rPr>
              <a:t>3</a:t>
            </a:r>
            <a:endParaRPr lang="en-US" sz="2478" dirty="0"/>
          </a:p>
        </p:txBody>
      </p:sp>
      <p:sp>
        <p:nvSpPr>
          <p:cNvPr id="20" name="Text 16"/>
          <p:cNvSpPr/>
          <p:nvPr/>
        </p:nvSpPr>
        <p:spPr>
          <a:xfrm>
            <a:off x="2254806" y="6187678"/>
            <a:ext cx="2628900" cy="327660"/>
          </a:xfrm>
          <a:prstGeom prst="rect">
            <a:avLst/>
          </a:prstGeom>
          <a:noFill/>
          <a:ln/>
        </p:spPr>
        <p:txBody>
          <a:bodyPr wrap="none" rtlCol="0" anchor="t"/>
          <a:lstStyle/>
          <a:p>
            <a:pPr marL="0" indent="0" algn="l">
              <a:lnSpc>
                <a:spcPts val="2581"/>
              </a:lnSpc>
              <a:buNone/>
            </a:pPr>
            <a:r>
              <a:rPr lang="en-US" sz="2065" b="1" dirty="0">
                <a:solidFill>
                  <a:srgbClr val="272525"/>
                </a:solidFill>
                <a:latin typeface="p22-mackinac-pro" pitchFamily="34" charset="0"/>
                <a:ea typeface="p22-mackinac-pro" pitchFamily="34" charset="-122"/>
                <a:cs typeface="p22-mackinac-pro" pitchFamily="34" charset="-120"/>
              </a:rPr>
              <a:t>Correlation Analysis</a:t>
            </a:r>
            <a:endParaRPr lang="en-US" sz="2065" dirty="0"/>
          </a:p>
        </p:txBody>
      </p:sp>
      <p:sp>
        <p:nvSpPr>
          <p:cNvPr id="21" name="Text 17"/>
          <p:cNvSpPr/>
          <p:nvPr/>
        </p:nvSpPr>
        <p:spPr>
          <a:xfrm>
            <a:off x="2254806" y="6641187"/>
            <a:ext cx="7931468" cy="671274"/>
          </a:xfrm>
          <a:prstGeom prst="rect">
            <a:avLst/>
          </a:prstGeom>
          <a:noFill/>
          <a:ln/>
        </p:spPr>
        <p:txBody>
          <a:bodyPr wrap="square" rtlCol="0" anchor="t"/>
          <a:lstStyle/>
          <a:p>
            <a:pPr marL="0" indent="0" algn="l">
              <a:lnSpc>
                <a:spcPts val="2643"/>
              </a:lnSpc>
              <a:buNone/>
            </a:pPr>
            <a:r>
              <a:rPr lang="en-US" sz="1652" dirty="0">
                <a:solidFill>
                  <a:srgbClr val="272525"/>
                </a:solidFill>
                <a:latin typeface="Eudoxus Sans" pitchFamily="34" charset="0"/>
                <a:ea typeface="Eudoxus Sans" pitchFamily="34" charset="-122"/>
                <a:cs typeface="Eudoxus Sans" pitchFamily="34" charset="-120"/>
              </a:rPr>
              <a:t>Strategic identification of challenges associated with recession and inflation, with a focus on their causes and consequences.</a:t>
            </a:r>
            <a:endParaRPr lang="en-US" sz="1652" dirty="0"/>
          </a:p>
        </p:txBody>
      </p:sp>
      <p:pic>
        <p:nvPicPr>
          <p:cNvPr id="22"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934760"/>
            <a:ext cx="4443889" cy="694373"/>
          </a:xfrm>
          <a:prstGeom prst="rect">
            <a:avLst/>
          </a:prstGeom>
          <a:noFill/>
          <a:ln/>
        </p:spPr>
        <p:txBody>
          <a:bodyPr wrap="non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Conclusion</a:t>
            </a:r>
            <a:endParaRPr lang="en-US" sz="4374" dirty="0"/>
          </a:p>
        </p:txBody>
      </p:sp>
      <p:pic>
        <p:nvPicPr>
          <p:cNvPr id="6" name="Image 2" descr="preencoded.png"/>
          <p:cNvPicPr>
            <a:picLocks noChangeAspect="1"/>
          </p:cNvPicPr>
          <p:nvPr/>
        </p:nvPicPr>
        <p:blipFill>
          <a:blip r:embed="rId5"/>
          <a:stretch>
            <a:fillRect/>
          </a:stretch>
        </p:blipFill>
        <p:spPr>
          <a:xfrm>
            <a:off x="4490799" y="1962388"/>
            <a:ext cx="1110972" cy="1777484"/>
          </a:xfrm>
          <a:prstGeom prst="rect">
            <a:avLst/>
          </a:prstGeom>
        </p:spPr>
      </p:pic>
      <p:sp>
        <p:nvSpPr>
          <p:cNvPr id="7" name="Text 2"/>
          <p:cNvSpPr/>
          <p:nvPr/>
        </p:nvSpPr>
        <p:spPr>
          <a:xfrm>
            <a:off x="5935028" y="2184559"/>
            <a:ext cx="297180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Summarized Findings</a:t>
            </a:r>
            <a:endParaRPr lang="en-US" sz="2187" dirty="0"/>
          </a:p>
        </p:txBody>
      </p:sp>
      <p:sp>
        <p:nvSpPr>
          <p:cNvPr id="8" name="Text 3"/>
          <p:cNvSpPr/>
          <p:nvPr/>
        </p:nvSpPr>
        <p:spPr>
          <a:xfrm>
            <a:off x="5935028" y="2664976"/>
            <a:ext cx="7862173"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Summarizing key findings related to recession and inflation patterns in the UK.</a:t>
            </a:r>
            <a:endParaRPr lang="en-US" sz="1750" dirty="0"/>
          </a:p>
        </p:txBody>
      </p:sp>
      <p:pic>
        <p:nvPicPr>
          <p:cNvPr id="9" name="Image 3" descr="preencoded.png"/>
          <p:cNvPicPr>
            <a:picLocks noChangeAspect="1"/>
          </p:cNvPicPr>
          <p:nvPr/>
        </p:nvPicPr>
        <p:blipFill>
          <a:blip r:embed="rId6"/>
          <a:stretch>
            <a:fillRect/>
          </a:stretch>
        </p:blipFill>
        <p:spPr>
          <a:xfrm>
            <a:off x="4490799" y="3739872"/>
            <a:ext cx="1110972" cy="1777484"/>
          </a:xfrm>
          <a:prstGeom prst="rect">
            <a:avLst/>
          </a:prstGeom>
        </p:spPr>
      </p:pic>
      <p:sp>
        <p:nvSpPr>
          <p:cNvPr id="10" name="Text 4"/>
          <p:cNvSpPr/>
          <p:nvPr/>
        </p:nvSpPr>
        <p:spPr>
          <a:xfrm>
            <a:off x="5935028" y="3962043"/>
            <a:ext cx="494538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Government and Economic Stability</a:t>
            </a:r>
            <a:endParaRPr lang="en-US" sz="2187" dirty="0"/>
          </a:p>
        </p:txBody>
      </p:sp>
      <p:sp>
        <p:nvSpPr>
          <p:cNvPr id="11" name="Text 5"/>
          <p:cNvSpPr/>
          <p:nvPr/>
        </p:nvSpPr>
        <p:spPr>
          <a:xfrm>
            <a:off x="5935028" y="4442460"/>
            <a:ext cx="7862173"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Highlighting the impact of government expenditure, interest rates, and GDP growth on economic stability.</a:t>
            </a:r>
            <a:endParaRPr lang="en-US" sz="1750" dirty="0"/>
          </a:p>
        </p:txBody>
      </p:sp>
      <p:pic>
        <p:nvPicPr>
          <p:cNvPr id="12" name="Image 4" descr="preencoded.png"/>
          <p:cNvPicPr>
            <a:picLocks noChangeAspect="1"/>
          </p:cNvPicPr>
          <p:nvPr/>
        </p:nvPicPr>
        <p:blipFill>
          <a:blip r:embed="rId7"/>
          <a:stretch>
            <a:fillRect/>
          </a:stretch>
        </p:blipFill>
        <p:spPr>
          <a:xfrm>
            <a:off x="4490799" y="5517356"/>
            <a:ext cx="1110972" cy="1777484"/>
          </a:xfrm>
          <a:prstGeom prst="rect">
            <a:avLst/>
          </a:prstGeom>
        </p:spPr>
      </p:pic>
      <p:sp>
        <p:nvSpPr>
          <p:cNvPr id="13" name="Text 6"/>
          <p:cNvSpPr/>
          <p:nvPr/>
        </p:nvSpPr>
        <p:spPr>
          <a:xfrm>
            <a:off x="5935028" y="5739527"/>
            <a:ext cx="3649980" cy="347186"/>
          </a:xfrm>
          <a:prstGeom prst="rect">
            <a:avLst/>
          </a:prstGeom>
          <a:noFill/>
          <a:ln/>
        </p:spPr>
        <p:txBody>
          <a:bodyPr wrap="none" rtlCol="0" anchor="t"/>
          <a:lstStyle/>
          <a:p>
            <a:pPr marL="0" indent="0" algn="l">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Global Interconnectedness</a:t>
            </a:r>
            <a:endParaRPr lang="en-US" sz="2187" dirty="0"/>
          </a:p>
        </p:txBody>
      </p:sp>
      <p:sp>
        <p:nvSpPr>
          <p:cNvPr id="14" name="Text 7"/>
          <p:cNvSpPr/>
          <p:nvPr/>
        </p:nvSpPr>
        <p:spPr>
          <a:xfrm>
            <a:off x="5935028" y="6219944"/>
            <a:ext cx="7862173"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Emphasizing the interconnectedness of global events and the need for coordinated efforts between government and central banks.</a:t>
            </a:r>
            <a:endParaRPr lang="en-US" sz="1750" dirty="0"/>
          </a:p>
        </p:txBody>
      </p:sp>
      <p:pic>
        <p:nvPicPr>
          <p:cNvPr id="15" name="Image 5" descr="preencoded.png">
            <a:hlinkClick r:id="rId8"/>
          </p:cNvPr>
          <p:cNvPicPr>
            <a:picLocks noChangeAspect="1"/>
          </p:cNvPicPr>
          <p:nvPr/>
        </p:nvPicPr>
        <p:blipFill>
          <a:blip r:embed="rId9"/>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998934"/>
            <a:ext cx="9306401" cy="2083118"/>
          </a:xfrm>
          <a:prstGeom prst="rect">
            <a:avLst/>
          </a:prstGeom>
          <a:noFill/>
          <a:ln/>
        </p:spPr>
        <p:txBody>
          <a:bodyPr wrap="square" rtlCol="0" anchor="t"/>
          <a:lstStyle/>
          <a:p>
            <a:pPr marL="0" indent="0">
              <a:lnSpc>
                <a:spcPts val="5468"/>
              </a:lnSpc>
              <a:buNone/>
            </a:pPr>
            <a:r>
              <a:rPr lang="en-US" sz="4374" b="1" dirty="0">
                <a:solidFill>
                  <a:srgbClr val="000000"/>
                </a:solidFill>
                <a:latin typeface="p22-mackinac-pro" pitchFamily="34" charset="0"/>
                <a:ea typeface="p22-mackinac-pro" pitchFamily="34" charset="-122"/>
                <a:cs typeface="p22-mackinac-pro" pitchFamily="34" charset="-120"/>
              </a:rPr>
              <a:t>Significance for Future Researchers, Policymakers, and Other Stakeholders</a:t>
            </a:r>
            <a:endParaRPr lang="en-US" sz="4374" dirty="0"/>
          </a:p>
        </p:txBody>
      </p:sp>
      <p:sp>
        <p:nvSpPr>
          <p:cNvPr id="6" name="Shape 2"/>
          <p:cNvSpPr/>
          <p:nvPr/>
        </p:nvSpPr>
        <p:spPr>
          <a:xfrm>
            <a:off x="4490799" y="3588901"/>
            <a:ext cx="499943" cy="499943"/>
          </a:xfrm>
          <a:prstGeom prst="roundRect">
            <a:avLst>
              <a:gd name="adj" fmla="val 20000"/>
            </a:avLst>
          </a:prstGeom>
          <a:solidFill>
            <a:srgbClr val="CCEEFF"/>
          </a:solidFill>
          <a:ln w="13811">
            <a:solidFill>
              <a:srgbClr val="99DDFF"/>
            </a:solidFill>
            <a:prstDash val="solid"/>
          </a:ln>
        </p:spPr>
      </p:sp>
      <p:sp>
        <p:nvSpPr>
          <p:cNvPr id="7" name="Text 3"/>
          <p:cNvSpPr/>
          <p:nvPr/>
        </p:nvSpPr>
        <p:spPr>
          <a:xfrm>
            <a:off x="4672132" y="3630573"/>
            <a:ext cx="13716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8" name="Text 4"/>
          <p:cNvSpPr/>
          <p:nvPr/>
        </p:nvSpPr>
        <p:spPr>
          <a:xfrm>
            <a:off x="5212913" y="3665220"/>
            <a:ext cx="316230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Early Warning Systems</a:t>
            </a:r>
            <a:endParaRPr lang="en-US" sz="2187" dirty="0"/>
          </a:p>
        </p:txBody>
      </p:sp>
      <p:sp>
        <p:nvSpPr>
          <p:cNvPr id="9" name="Text 5"/>
          <p:cNvSpPr/>
          <p:nvPr/>
        </p:nvSpPr>
        <p:spPr>
          <a:xfrm>
            <a:off x="5212913" y="4145637"/>
            <a:ext cx="3820001" cy="1421606"/>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Discussing the importance of early warning systems for economic weakness based on recession and inflation patterns.</a:t>
            </a:r>
            <a:endParaRPr lang="en-US" sz="1750" dirty="0"/>
          </a:p>
        </p:txBody>
      </p:sp>
      <p:sp>
        <p:nvSpPr>
          <p:cNvPr id="10" name="Shape 6"/>
          <p:cNvSpPr/>
          <p:nvPr/>
        </p:nvSpPr>
        <p:spPr>
          <a:xfrm>
            <a:off x="9255085" y="3588901"/>
            <a:ext cx="499943" cy="499943"/>
          </a:xfrm>
          <a:prstGeom prst="roundRect">
            <a:avLst>
              <a:gd name="adj" fmla="val 20000"/>
            </a:avLst>
          </a:prstGeom>
          <a:solidFill>
            <a:srgbClr val="CCEEFF"/>
          </a:solidFill>
          <a:ln w="13811">
            <a:solidFill>
              <a:srgbClr val="99DDFF"/>
            </a:solidFill>
            <a:prstDash val="solid"/>
          </a:ln>
        </p:spPr>
      </p:sp>
      <p:sp>
        <p:nvSpPr>
          <p:cNvPr id="11" name="Text 7"/>
          <p:cNvSpPr/>
          <p:nvPr/>
        </p:nvSpPr>
        <p:spPr>
          <a:xfrm>
            <a:off x="9409748" y="3630573"/>
            <a:ext cx="19050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2" name="Text 8"/>
          <p:cNvSpPr/>
          <p:nvPr/>
        </p:nvSpPr>
        <p:spPr>
          <a:xfrm>
            <a:off x="9977199" y="3665220"/>
            <a:ext cx="364998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Informed Decision-making</a:t>
            </a:r>
            <a:endParaRPr lang="en-US" sz="2187" dirty="0"/>
          </a:p>
        </p:txBody>
      </p:sp>
      <p:sp>
        <p:nvSpPr>
          <p:cNvPr id="13" name="Text 9"/>
          <p:cNvSpPr/>
          <p:nvPr/>
        </p:nvSpPr>
        <p:spPr>
          <a:xfrm>
            <a:off x="9977199" y="4145637"/>
            <a:ext cx="382000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Highlighting the capability of informed decision-making offered by the analysis to stakeholders.</a:t>
            </a:r>
            <a:endParaRPr lang="en-US" sz="1750" dirty="0"/>
          </a:p>
        </p:txBody>
      </p:sp>
      <p:sp>
        <p:nvSpPr>
          <p:cNvPr id="14" name="Shape 10"/>
          <p:cNvSpPr/>
          <p:nvPr/>
        </p:nvSpPr>
        <p:spPr>
          <a:xfrm>
            <a:off x="4490799" y="5963007"/>
            <a:ext cx="499943" cy="499943"/>
          </a:xfrm>
          <a:prstGeom prst="roundRect">
            <a:avLst>
              <a:gd name="adj" fmla="val 20000"/>
            </a:avLst>
          </a:prstGeom>
          <a:solidFill>
            <a:srgbClr val="CCEEFF"/>
          </a:solidFill>
          <a:ln w="13811">
            <a:solidFill>
              <a:srgbClr val="99DDFF"/>
            </a:solidFill>
            <a:prstDash val="solid"/>
          </a:ln>
        </p:spPr>
      </p:sp>
      <p:sp>
        <p:nvSpPr>
          <p:cNvPr id="15" name="Text 11"/>
          <p:cNvSpPr/>
          <p:nvPr/>
        </p:nvSpPr>
        <p:spPr>
          <a:xfrm>
            <a:off x="4641652" y="6004679"/>
            <a:ext cx="198120" cy="416481"/>
          </a:xfrm>
          <a:prstGeom prst="rect">
            <a:avLst/>
          </a:prstGeom>
          <a:noFill/>
          <a:ln/>
        </p:spPr>
        <p:txBody>
          <a:bodyPr wrap="none" rtlCol="0" anchor="t"/>
          <a:lstStyle/>
          <a:p>
            <a:pPr marL="0" indent="0" algn="ctr">
              <a:lnSpc>
                <a:spcPts val="3281"/>
              </a:lnSpc>
              <a:buNone/>
            </a:pPr>
            <a:r>
              <a:rPr lang="en-US" sz="2624" b="1"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6" name="Text 12"/>
          <p:cNvSpPr/>
          <p:nvPr/>
        </p:nvSpPr>
        <p:spPr>
          <a:xfrm>
            <a:off x="5212913" y="6039326"/>
            <a:ext cx="2979420" cy="347186"/>
          </a:xfrm>
          <a:prstGeom prst="rect">
            <a:avLst/>
          </a:prstGeom>
          <a:noFill/>
          <a:ln/>
        </p:spPr>
        <p:txBody>
          <a:bodyPr wrap="none" rtlCol="0" anchor="t"/>
          <a:lstStyle/>
          <a:p>
            <a:pPr marL="0" indent="0">
              <a:lnSpc>
                <a:spcPts val="2734"/>
              </a:lnSpc>
              <a:buNone/>
            </a:pPr>
            <a:r>
              <a:rPr lang="en-US" sz="2187" b="1" dirty="0">
                <a:solidFill>
                  <a:srgbClr val="272525"/>
                </a:solidFill>
                <a:latin typeface="p22-mackinac-pro" pitchFamily="34" charset="0"/>
                <a:ea typeface="p22-mackinac-pro" pitchFamily="34" charset="-122"/>
                <a:cs typeface="p22-mackinac-pro" pitchFamily="34" charset="-120"/>
              </a:rPr>
              <a:t>Optimizing Strategies</a:t>
            </a:r>
            <a:endParaRPr lang="en-US" sz="2187" dirty="0"/>
          </a:p>
        </p:txBody>
      </p:sp>
      <p:sp>
        <p:nvSpPr>
          <p:cNvPr id="17" name="Text 13"/>
          <p:cNvSpPr/>
          <p:nvPr/>
        </p:nvSpPr>
        <p:spPr>
          <a:xfrm>
            <a:off x="5212913" y="6519743"/>
            <a:ext cx="8584287" cy="710803"/>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Emphasizing the potential for optimizing strategies based on comprehensive inflation and recession pattern analysis.</a:t>
            </a:r>
            <a:endParaRPr lang="en-US" sz="1750" dirty="0"/>
          </a:p>
        </p:txBody>
      </p:sp>
      <p:pic>
        <p:nvPicPr>
          <p:cNvPr id="1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511</Words>
  <Application>Microsoft Office PowerPoint</Application>
  <PresentationFormat>Custom</PresentationFormat>
  <Paragraphs>65</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Corbel</vt:lpstr>
      <vt:lpstr>Eudoxus Sans</vt:lpstr>
      <vt:lpstr>p22-mackinac-pro</vt:lpstr>
      <vt:lpstr>Wingdings 2</vt:lpstr>
      <vt:lpstr>Frame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Ganesh Mahadik</cp:lastModifiedBy>
  <cp:revision>4</cp:revision>
  <dcterms:created xsi:type="dcterms:W3CDTF">2023-12-15T20:28:50Z</dcterms:created>
  <dcterms:modified xsi:type="dcterms:W3CDTF">2023-12-16T19:37:25Z</dcterms:modified>
</cp:coreProperties>
</file>